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22"/>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221" autoAdjust="0"/>
    <p:restoredTop sz="94660"/>
  </p:normalViewPr>
  <p:slideViewPr>
    <p:cSldViewPr snapToGrid="0">
      <p:cViewPr varScale="1">
        <p:scale>
          <a:sx n="68" d="100"/>
          <a:sy n="68" d="100"/>
        </p:scale>
        <p:origin x="-810"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DB49AA-10F6-49B0-A4A0-846B2DB7E770}" type="datetimeFigureOut">
              <a:rPr lang="en-GB" smtClean="0"/>
              <a:pPr/>
              <a:t>03/05/2019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E84B11-08B1-4BAE-8CCE-139363310F24}" type="slidenum">
              <a:rPr lang="en-GB" smtClean="0"/>
              <a:pPr/>
              <a:t>‹#›</a:t>
            </a:fld>
            <a:endParaRPr lang="en-GB"/>
          </a:p>
        </p:txBody>
      </p:sp>
    </p:spTree>
    <p:extLst>
      <p:ext uri="{BB962C8B-B14F-4D97-AF65-F5344CB8AC3E}">
        <p14:creationId xmlns:p14="http://schemas.microsoft.com/office/powerpoint/2010/main" xmlns="" val="2975208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a:t>
            </a:r>
            <a:r>
              <a:rPr lang="en-GB" baseline="0" dirty="0" smtClean="0"/>
              <a:t> America culture allows the young people to practice and enjoy different types of sports during their leisure times and also in education curriculums (Blackburn, 2013). As hinted, it is challenging to administer sports since its demands in societal have undergone through massive changes that ought to be considered. </a:t>
            </a:r>
            <a:endParaRPr lang="en-GB" dirty="0"/>
          </a:p>
        </p:txBody>
      </p:sp>
      <p:sp>
        <p:nvSpPr>
          <p:cNvPr id="4" name="Slide Number Placeholder 3"/>
          <p:cNvSpPr>
            <a:spLocks noGrp="1"/>
          </p:cNvSpPr>
          <p:nvPr>
            <p:ph type="sldNum" sz="quarter" idx="10"/>
          </p:nvPr>
        </p:nvSpPr>
        <p:spPr/>
        <p:txBody>
          <a:bodyPr/>
          <a:lstStyle/>
          <a:p>
            <a:fld id="{FCE84B11-08B1-4BAE-8CCE-139363310F24}" type="slidenum">
              <a:rPr lang="en-GB" smtClean="0"/>
              <a:pPr/>
              <a:t>2</a:t>
            </a:fld>
            <a:endParaRPr lang="en-GB"/>
          </a:p>
        </p:txBody>
      </p:sp>
    </p:spTree>
    <p:extLst>
      <p:ext uri="{BB962C8B-B14F-4D97-AF65-F5344CB8AC3E}">
        <p14:creationId xmlns:p14="http://schemas.microsoft.com/office/powerpoint/2010/main" xmlns="" val="3635123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According to</a:t>
            </a:r>
            <a:r>
              <a:rPr lang="en-GB" baseline="0" dirty="0" smtClean="0"/>
              <a:t> </a:t>
            </a:r>
            <a:r>
              <a:rPr lang="en-GB" dirty="0" smtClean="0"/>
              <a:t>Blackburn</a:t>
            </a:r>
            <a:r>
              <a:rPr lang="en-GB" baseline="0" dirty="0" smtClean="0"/>
              <a:t> (</a:t>
            </a:r>
            <a:r>
              <a:rPr lang="en-GB" dirty="0" smtClean="0"/>
              <a:t>2013),</a:t>
            </a:r>
            <a:r>
              <a:rPr lang="en-GB" baseline="0" dirty="0" smtClean="0"/>
              <a:t> e</a:t>
            </a:r>
            <a:r>
              <a:rPr lang="en-GB" dirty="0" smtClean="0"/>
              <a:t>ffective communication</a:t>
            </a:r>
            <a:r>
              <a:rPr lang="en-GB" baseline="0" dirty="0" smtClean="0"/>
              <a:t> is fundamental in sporting activities since it connects parents, students, trainers and athlete-students as they all aim to improve confidence and trust. In addition, aspects such as texting, emails and other social media platforms are essential since they can used as forms of interaction, and as such, the athletic director is able to understand his students. </a:t>
            </a:r>
            <a:endParaRPr lang="en-GB" dirty="0"/>
          </a:p>
        </p:txBody>
      </p:sp>
      <p:sp>
        <p:nvSpPr>
          <p:cNvPr id="4" name="Slide Number Placeholder 3"/>
          <p:cNvSpPr>
            <a:spLocks noGrp="1"/>
          </p:cNvSpPr>
          <p:nvPr>
            <p:ph type="sldNum" sz="quarter" idx="10"/>
          </p:nvPr>
        </p:nvSpPr>
        <p:spPr/>
        <p:txBody>
          <a:bodyPr/>
          <a:lstStyle/>
          <a:p>
            <a:fld id="{FCE84B11-08B1-4BAE-8CCE-139363310F24}" type="slidenum">
              <a:rPr lang="en-GB" smtClean="0"/>
              <a:pPr/>
              <a:t>4</a:t>
            </a:fld>
            <a:endParaRPr lang="en-GB"/>
          </a:p>
        </p:txBody>
      </p:sp>
    </p:spTree>
    <p:extLst>
      <p:ext uri="{BB962C8B-B14F-4D97-AF65-F5344CB8AC3E}">
        <p14:creationId xmlns:p14="http://schemas.microsoft.com/office/powerpoint/2010/main" xmlns="" val="39557123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Athletic</a:t>
            </a:r>
            <a:r>
              <a:rPr lang="en-GB" baseline="0" dirty="0" smtClean="0"/>
              <a:t> administrators are expected to lead and guide other coaches towards making multiple sporting activities successful (Blackburn, 2013). They are also expected to supervise the entire staff with an aim to ensure that they are all committed to their roles as they seek to move in one direction. </a:t>
            </a:r>
            <a:endParaRPr lang="en-GB" dirty="0"/>
          </a:p>
        </p:txBody>
      </p:sp>
      <p:sp>
        <p:nvSpPr>
          <p:cNvPr id="4" name="Slide Number Placeholder 3"/>
          <p:cNvSpPr>
            <a:spLocks noGrp="1"/>
          </p:cNvSpPr>
          <p:nvPr>
            <p:ph type="sldNum" sz="quarter" idx="10"/>
          </p:nvPr>
        </p:nvSpPr>
        <p:spPr/>
        <p:txBody>
          <a:bodyPr/>
          <a:lstStyle/>
          <a:p>
            <a:fld id="{FCE84B11-08B1-4BAE-8CCE-139363310F24}" type="slidenum">
              <a:rPr lang="en-GB" smtClean="0"/>
              <a:pPr/>
              <a:t>5</a:t>
            </a:fld>
            <a:endParaRPr lang="en-GB"/>
          </a:p>
        </p:txBody>
      </p:sp>
    </p:spTree>
    <p:extLst>
      <p:ext uri="{BB962C8B-B14F-4D97-AF65-F5344CB8AC3E}">
        <p14:creationId xmlns:p14="http://schemas.microsoft.com/office/powerpoint/2010/main" xmlns="" val="144022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Positive coaching is vital since it provides and describes</a:t>
            </a:r>
            <a:r>
              <a:rPr lang="en-GB" baseline="0" dirty="0" smtClean="0"/>
              <a:t> emotional tanks of athletes and also provides a list of coaches that can fill these tanks (Blackburn, 2013). It is the responsibility of the athletic director to ensure that members are aware of the strategies and awareness that will be used. </a:t>
            </a:r>
            <a:endParaRPr lang="en-GB" dirty="0"/>
          </a:p>
        </p:txBody>
      </p:sp>
      <p:sp>
        <p:nvSpPr>
          <p:cNvPr id="4" name="Slide Number Placeholder 3"/>
          <p:cNvSpPr>
            <a:spLocks noGrp="1"/>
          </p:cNvSpPr>
          <p:nvPr>
            <p:ph type="sldNum" sz="quarter" idx="10"/>
          </p:nvPr>
        </p:nvSpPr>
        <p:spPr/>
        <p:txBody>
          <a:bodyPr/>
          <a:lstStyle/>
          <a:p>
            <a:fld id="{FCE84B11-08B1-4BAE-8CCE-139363310F24}" type="slidenum">
              <a:rPr lang="en-GB" smtClean="0"/>
              <a:pPr/>
              <a:t>6</a:t>
            </a:fld>
            <a:endParaRPr lang="en-GB"/>
          </a:p>
        </p:txBody>
      </p:sp>
    </p:spTree>
    <p:extLst>
      <p:ext uri="{BB962C8B-B14F-4D97-AF65-F5344CB8AC3E}">
        <p14:creationId xmlns:p14="http://schemas.microsoft.com/office/powerpoint/2010/main" xmlns="" val="13604519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As hinted</a:t>
            </a:r>
            <a:r>
              <a:rPr lang="en-GB" baseline="0" dirty="0" smtClean="0"/>
              <a:t> in the book, it is fundamental to consider the components of high-quality athletic programs since they are aimed at promoting good conduct among the athlete students. Through the promotion of good conduct, the expectation’s of both parents and the community are achieved (Blackburn, 2013). </a:t>
            </a:r>
            <a:endParaRPr lang="en-GB" dirty="0"/>
          </a:p>
        </p:txBody>
      </p:sp>
      <p:sp>
        <p:nvSpPr>
          <p:cNvPr id="4" name="Slide Number Placeholder 3"/>
          <p:cNvSpPr>
            <a:spLocks noGrp="1"/>
          </p:cNvSpPr>
          <p:nvPr>
            <p:ph type="sldNum" sz="quarter" idx="10"/>
          </p:nvPr>
        </p:nvSpPr>
        <p:spPr/>
        <p:txBody>
          <a:bodyPr/>
          <a:lstStyle/>
          <a:p>
            <a:fld id="{FCE84B11-08B1-4BAE-8CCE-139363310F24}" type="slidenum">
              <a:rPr lang="en-GB" smtClean="0"/>
              <a:pPr/>
              <a:t>7</a:t>
            </a:fld>
            <a:endParaRPr lang="en-GB"/>
          </a:p>
        </p:txBody>
      </p:sp>
    </p:spTree>
    <p:extLst>
      <p:ext uri="{BB962C8B-B14F-4D97-AF65-F5344CB8AC3E}">
        <p14:creationId xmlns:p14="http://schemas.microsoft.com/office/powerpoint/2010/main" xmlns="" val="10620148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NIAAA</a:t>
            </a:r>
            <a:r>
              <a:rPr lang="en-GB" baseline="0" dirty="0" smtClean="0"/>
              <a:t> code ethics is essential as far as sporting activities in America is concerned (Blackburn, 2013). The students are expected to follow fundamental principles that are asserted in the code of ethics, and as such, this is important in the promotion of good behaviours. Administrators also use the NIAAA code of ethics to change the behaviours of the athlete students. </a:t>
            </a:r>
            <a:endParaRPr lang="en-GB" dirty="0"/>
          </a:p>
        </p:txBody>
      </p:sp>
      <p:sp>
        <p:nvSpPr>
          <p:cNvPr id="4" name="Slide Number Placeholder 3"/>
          <p:cNvSpPr>
            <a:spLocks noGrp="1"/>
          </p:cNvSpPr>
          <p:nvPr>
            <p:ph type="sldNum" sz="quarter" idx="10"/>
          </p:nvPr>
        </p:nvSpPr>
        <p:spPr/>
        <p:txBody>
          <a:bodyPr/>
          <a:lstStyle/>
          <a:p>
            <a:fld id="{FCE84B11-08B1-4BAE-8CCE-139363310F24}" type="slidenum">
              <a:rPr lang="en-GB" smtClean="0"/>
              <a:pPr/>
              <a:t>8</a:t>
            </a:fld>
            <a:endParaRPr lang="en-GB"/>
          </a:p>
        </p:txBody>
      </p:sp>
    </p:spTree>
    <p:extLst>
      <p:ext uri="{BB962C8B-B14F-4D97-AF65-F5344CB8AC3E}">
        <p14:creationId xmlns:p14="http://schemas.microsoft.com/office/powerpoint/2010/main" xmlns="" val="7293192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After the school calendar is published, it is very difficult to correct or adjust</a:t>
            </a:r>
            <a:r>
              <a:rPr lang="en-GB" baseline="0" dirty="0" smtClean="0"/>
              <a:t> </a:t>
            </a:r>
            <a:r>
              <a:rPr lang="en-GB" dirty="0" smtClean="0"/>
              <a:t>inaccurate information, even with a multimedia approach. Hence</a:t>
            </a:r>
            <a:r>
              <a:rPr lang="en-GB" baseline="0" dirty="0" smtClean="0"/>
              <a:t>, it is vital to confirm the dates and days of events before publishing and advertising them on the media (Blackburn, 2013).</a:t>
            </a:r>
            <a:endParaRPr lang="en-GB" dirty="0"/>
          </a:p>
        </p:txBody>
      </p:sp>
      <p:sp>
        <p:nvSpPr>
          <p:cNvPr id="4" name="Slide Number Placeholder 3"/>
          <p:cNvSpPr>
            <a:spLocks noGrp="1"/>
          </p:cNvSpPr>
          <p:nvPr>
            <p:ph type="sldNum" sz="quarter" idx="10"/>
          </p:nvPr>
        </p:nvSpPr>
        <p:spPr/>
        <p:txBody>
          <a:bodyPr/>
          <a:lstStyle/>
          <a:p>
            <a:fld id="{FCE84B11-08B1-4BAE-8CCE-139363310F24}" type="slidenum">
              <a:rPr lang="en-GB" smtClean="0"/>
              <a:pPr/>
              <a:t>9</a:t>
            </a:fld>
            <a:endParaRPr lang="en-GB"/>
          </a:p>
        </p:txBody>
      </p:sp>
    </p:spTree>
    <p:extLst>
      <p:ext uri="{BB962C8B-B14F-4D97-AF65-F5344CB8AC3E}">
        <p14:creationId xmlns:p14="http://schemas.microsoft.com/office/powerpoint/2010/main" xmlns="" val="23545693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Athletic</a:t>
            </a:r>
            <a:r>
              <a:rPr lang="en-GB" baseline="0" dirty="0" smtClean="0"/>
              <a:t> directors use the</a:t>
            </a:r>
            <a:r>
              <a:rPr lang="en-GB" dirty="0" smtClean="0"/>
              <a:t> information as a planning tool for interested school parties such as spirit squads, pep bands, and cheer squads (Blackburn, 2013). Throug</a:t>
            </a:r>
            <a:r>
              <a:rPr lang="en-GB" baseline="0" dirty="0" smtClean="0"/>
              <a:t>h the availability of information, athletic</a:t>
            </a:r>
            <a:r>
              <a:rPr lang="en-GB" dirty="0" smtClean="0"/>
              <a:t> departments are able</a:t>
            </a:r>
            <a:r>
              <a:rPr lang="en-GB" baseline="0" dirty="0" smtClean="0"/>
              <a:t> to plan all their activities on a timely manner to avoid delays in transportation. </a:t>
            </a:r>
            <a:endParaRPr lang="en-GB" dirty="0"/>
          </a:p>
        </p:txBody>
      </p:sp>
      <p:sp>
        <p:nvSpPr>
          <p:cNvPr id="4" name="Slide Number Placeholder 3"/>
          <p:cNvSpPr>
            <a:spLocks noGrp="1"/>
          </p:cNvSpPr>
          <p:nvPr>
            <p:ph type="sldNum" sz="quarter" idx="10"/>
          </p:nvPr>
        </p:nvSpPr>
        <p:spPr/>
        <p:txBody>
          <a:bodyPr/>
          <a:lstStyle/>
          <a:p>
            <a:fld id="{FCE84B11-08B1-4BAE-8CCE-139363310F24}" type="slidenum">
              <a:rPr lang="en-GB" smtClean="0"/>
              <a:pPr/>
              <a:t>10</a:t>
            </a:fld>
            <a:endParaRPr lang="en-GB"/>
          </a:p>
        </p:txBody>
      </p:sp>
    </p:spTree>
    <p:extLst>
      <p:ext uri="{BB962C8B-B14F-4D97-AF65-F5344CB8AC3E}">
        <p14:creationId xmlns:p14="http://schemas.microsoft.com/office/powerpoint/2010/main" xmlns="" val="32483174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It is crucial that coaches</a:t>
            </a:r>
            <a:r>
              <a:rPr lang="en-GB" baseline="0" dirty="0" smtClean="0"/>
              <a:t> participate in the ongoing training in areas such as risk management, injury prevention, conditioning, nutrition, tactics with an intention to help students as they participate in activities (Blackburn, 2013). As a result, these strategies will promote sporting activities in the school and community. </a:t>
            </a:r>
            <a:endParaRPr lang="en-GB" dirty="0"/>
          </a:p>
        </p:txBody>
      </p:sp>
      <p:sp>
        <p:nvSpPr>
          <p:cNvPr id="4" name="Slide Number Placeholder 3"/>
          <p:cNvSpPr>
            <a:spLocks noGrp="1"/>
          </p:cNvSpPr>
          <p:nvPr>
            <p:ph type="sldNum" sz="quarter" idx="10"/>
          </p:nvPr>
        </p:nvSpPr>
        <p:spPr/>
        <p:txBody>
          <a:bodyPr/>
          <a:lstStyle/>
          <a:p>
            <a:fld id="{FCE84B11-08B1-4BAE-8CCE-139363310F24}" type="slidenum">
              <a:rPr lang="en-GB" smtClean="0"/>
              <a:pPr/>
              <a:t>11</a:t>
            </a:fld>
            <a:endParaRPr lang="en-GB"/>
          </a:p>
        </p:txBody>
      </p:sp>
    </p:spTree>
    <p:extLst>
      <p:ext uri="{BB962C8B-B14F-4D97-AF65-F5344CB8AC3E}">
        <p14:creationId xmlns:p14="http://schemas.microsoft.com/office/powerpoint/2010/main" xmlns="" val="29086347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All</a:t>
            </a:r>
            <a:r>
              <a:rPr lang="en-GB" baseline="0" dirty="0" smtClean="0"/>
              <a:t> the </a:t>
            </a:r>
            <a:r>
              <a:rPr lang="en-GB" dirty="0" smtClean="0"/>
              <a:t>responsibilities and duties</a:t>
            </a:r>
            <a:r>
              <a:rPr lang="en-GB" baseline="0" dirty="0" smtClean="0"/>
              <a:t> related to security </a:t>
            </a:r>
            <a:r>
              <a:rPr lang="en-GB" dirty="0" smtClean="0"/>
              <a:t>must be communicated in writing (Blackburn, 2013).</a:t>
            </a:r>
            <a:r>
              <a:rPr lang="en-GB" baseline="0" dirty="0" smtClean="0"/>
              <a:t> They should later be </a:t>
            </a:r>
            <a:r>
              <a:rPr lang="en-GB" dirty="0" smtClean="0"/>
              <a:t>reviewed by each member of the security detail employed for each contest</a:t>
            </a:r>
            <a:r>
              <a:rPr lang="en-GB" baseline="0" dirty="0" smtClean="0"/>
              <a:t> with an aim to notify them of what they are expected to do in case they hold a sporting activity. </a:t>
            </a:r>
            <a:endParaRPr lang="en-GB" dirty="0"/>
          </a:p>
        </p:txBody>
      </p:sp>
      <p:sp>
        <p:nvSpPr>
          <p:cNvPr id="4" name="Slide Number Placeholder 3"/>
          <p:cNvSpPr>
            <a:spLocks noGrp="1"/>
          </p:cNvSpPr>
          <p:nvPr>
            <p:ph type="sldNum" sz="quarter" idx="10"/>
          </p:nvPr>
        </p:nvSpPr>
        <p:spPr/>
        <p:txBody>
          <a:bodyPr/>
          <a:lstStyle/>
          <a:p>
            <a:fld id="{FCE84B11-08B1-4BAE-8CCE-139363310F24}" type="slidenum">
              <a:rPr lang="en-GB" smtClean="0"/>
              <a:pPr/>
              <a:t>12</a:t>
            </a:fld>
            <a:endParaRPr lang="en-GB"/>
          </a:p>
        </p:txBody>
      </p:sp>
    </p:spTree>
    <p:extLst>
      <p:ext uri="{BB962C8B-B14F-4D97-AF65-F5344CB8AC3E}">
        <p14:creationId xmlns:p14="http://schemas.microsoft.com/office/powerpoint/2010/main" xmlns="" val="3809059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According to</a:t>
            </a:r>
            <a:r>
              <a:rPr lang="en-GB" baseline="0" dirty="0" smtClean="0"/>
              <a:t> </a:t>
            </a:r>
            <a:r>
              <a:rPr lang="en-GB" dirty="0" smtClean="0"/>
              <a:t>Blackburn</a:t>
            </a:r>
            <a:r>
              <a:rPr lang="en-GB" baseline="0" dirty="0" smtClean="0"/>
              <a:t> (</a:t>
            </a:r>
            <a:r>
              <a:rPr lang="en-GB" dirty="0" smtClean="0"/>
              <a:t>2013),</a:t>
            </a:r>
            <a:r>
              <a:rPr lang="en-GB" baseline="0" dirty="0" smtClean="0"/>
              <a:t> t</a:t>
            </a:r>
            <a:r>
              <a:rPr lang="en-GB" dirty="0" smtClean="0"/>
              <a:t>he protection</a:t>
            </a:r>
            <a:r>
              <a:rPr lang="en-GB" baseline="0" dirty="0" smtClean="0"/>
              <a:t> of rights for the case of athlete students can be complemented with the use of strategies that can promote the safety of all the participants upon a sporting activity. Directors and administrators are encouraged to learn strategies to increase and promote safety for all. </a:t>
            </a:r>
            <a:endParaRPr lang="en-GB" dirty="0"/>
          </a:p>
        </p:txBody>
      </p:sp>
      <p:sp>
        <p:nvSpPr>
          <p:cNvPr id="4" name="Slide Number Placeholder 3"/>
          <p:cNvSpPr>
            <a:spLocks noGrp="1"/>
          </p:cNvSpPr>
          <p:nvPr>
            <p:ph type="sldNum" sz="quarter" idx="10"/>
          </p:nvPr>
        </p:nvSpPr>
        <p:spPr/>
        <p:txBody>
          <a:bodyPr/>
          <a:lstStyle/>
          <a:p>
            <a:fld id="{FCE84B11-08B1-4BAE-8CCE-139363310F24}" type="slidenum">
              <a:rPr lang="en-GB" smtClean="0"/>
              <a:pPr/>
              <a:t>13</a:t>
            </a:fld>
            <a:endParaRPr lang="en-GB"/>
          </a:p>
        </p:txBody>
      </p:sp>
    </p:spTree>
    <p:extLst>
      <p:ext uri="{BB962C8B-B14F-4D97-AF65-F5344CB8AC3E}">
        <p14:creationId xmlns:p14="http://schemas.microsoft.com/office/powerpoint/2010/main" xmlns="" val="42481263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athletic director ought to determine whether the booster club is a de jure type of club</a:t>
            </a:r>
            <a:r>
              <a:rPr lang="en-GB" baseline="0" dirty="0" smtClean="0"/>
              <a:t> or not. duties (Blackburn, 2013). On the same note, the booster clubs should be passed and </a:t>
            </a:r>
            <a:r>
              <a:rPr lang="en-GB" dirty="0" smtClean="0"/>
              <a:t>approved by the school board</a:t>
            </a:r>
            <a:r>
              <a:rPr lang="en-GB" baseline="0" dirty="0" smtClean="0"/>
              <a:t> in order to make sure that athlete students benefit fully both in their academic and social lives. </a:t>
            </a:r>
            <a:endParaRPr lang="en-GB" dirty="0"/>
          </a:p>
        </p:txBody>
      </p:sp>
      <p:sp>
        <p:nvSpPr>
          <p:cNvPr id="4" name="Slide Number Placeholder 3"/>
          <p:cNvSpPr>
            <a:spLocks noGrp="1"/>
          </p:cNvSpPr>
          <p:nvPr>
            <p:ph type="sldNum" sz="quarter" idx="10"/>
          </p:nvPr>
        </p:nvSpPr>
        <p:spPr/>
        <p:txBody>
          <a:bodyPr/>
          <a:lstStyle/>
          <a:p>
            <a:fld id="{FCE84B11-08B1-4BAE-8CCE-139363310F24}" type="slidenum">
              <a:rPr lang="en-GB" smtClean="0"/>
              <a:pPr/>
              <a:t>14</a:t>
            </a:fld>
            <a:endParaRPr lang="en-GB"/>
          </a:p>
        </p:txBody>
      </p:sp>
    </p:spTree>
    <p:extLst>
      <p:ext uri="{BB962C8B-B14F-4D97-AF65-F5344CB8AC3E}">
        <p14:creationId xmlns:p14="http://schemas.microsoft.com/office/powerpoint/2010/main" xmlns="" val="12193051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Developing the budget requires a thoughtful</a:t>
            </a:r>
            <a:r>
              <a:rPr lang="en-GB" baseline="0" dirty="0" smtClean="0"/>
              <a:t> plan as this is aimed at good management of funds duties (Blackburn, 2013). All the departments should be consulted in the making of budget, and as such, they are expected to provide past information since it acts as a guide before new changes are implemented.  </a:t>
            </a:r>
            <a:endParaRPr lang="en-GB" dirty="0"/>
          </a:p>
        </p:txBody>
      </p:sp>
      <p:sp>
        <p:nvSpPr>
          <p:cNvPr id="4" name="Slide Number Placeholder 3"/>
          <p:cNvSpPr>
            <a:spLocks noGrp="1"/>
          </p:cNvSpPr>
          <p:nvPr>
            <p:ph type="sldNum" sz="quarter" idx="10"/>
          </p:nvPr>
        </p:nvSpPr>
        <p:spPr/>
        <p:txBody>
          <a:bodyPr/>
          <a:lstStyle/>
          <a:p>
            <a:fld id="{FCE84B11-08B1-4BAE-8CCE-139363310F24}" type="slidenum">
              <a:rPr lang="en-GB" smtClean="0"/>
              <a:pPr/>
              <a:t>15</a:t>
            </a:fld>
            <a:endParaRPr lang="en-GB"/>
          </a:p>
        </p:txBody>
      </p:sp>
    </p:spTree>
    <p:extLst>
      <p:ext uri="{BB962C8B-B14F-4D97-AF65-F5344CB8AC3E}">
        <p14:creationId xmlns:p14="http://schemas.microsoft.com/office/powerpoint/2010/main" xmlns="" val="31793677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Equipment such as the</a:t>
            </a:r>
            <a:r>
              <a:rPr lang="en-GB" baseline="0" dirty="0" smtClean="0"/>
              <a:t> tools uniforms are critical in all sporting activities (Blackburn, 2013). Athletic directors should ensure that they are all safe and friendly before the start of games in the specific activities. The safety of the athlete students should be considered since this will affect performance at the end. </a:t>
            </a:r>
            <a:endParaRPr lang="en-GB" dirty="0"/>
          </a:p>
        </p:txBody>
      </p:sp>
      <p:sp>
        <p:nvSpPr>
          <p:cNvPr id="4" name="Slide Number Placeholder 3"/>
          <p:cNvSpPr>
            <a:spLocks noGrp="1"/>
          </p:cNvSpPr>
          <p:nvPr>
            <p:ph type="sldNum" sz="quarter" idx="10"/>
          </p:nvPr>
        </p:nvSpPr>
        <p:spPr/>
        <p:txBody>
          <a:bodyPr/>
          <a:lstStyle/>
          <a:p>
            <a:fld id="{FCE84B11-08B1-4BAE-8CCE-139363310F24}" type="slidenum">
              <a:rPr lang="en-GB" smtClean="0"/>
              <a:pPr/>
              <a:t>16</a:t>
            </a:fld>
            <a:endParaRPr lang="en-GB"/>
          </a:p>
        </p:txBody>
      </p:sp>
    </p:spTree>
    <p:extLst>
      <p:ext uri="{BB962C8B-B14F-4D97-AF65-F5344CB8AC3E}">
        <p14:creationId xmlns:p14="http://schemas.microsoft.com/office/powerpoint/2010/main" xmlns="" val="14640544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Grass provides a</a:t>
            </a:r>
            <a:r>
              <a:rPr lang="en-GB" baseline="0" dirty="0" smtClean="0"/>
              <a:t> very </a:t>
            </a:r>
            <a:r>
              <a:rPr lang="en-GB" dirty="0" smtClean="0"/>
              <a:t>cool place to play than bare dirt, cement, or artificial turf, which serves as an advantage</a:t>
            </a:r>
            <a:r>
              <a:rPr lang="en-GB" baseline="0" dirty="0" smtClean="0"/>
              <a:t> to the players (Blackburn, 2013). On the same note, turf glass allows the players to stretch their joints hence ensuring they are fit. </a:t>
            </a:r>
            <a:endParaRPr lang="en-GB" dirty="0"/>
          </a:p>
        </p:txBody>
      </p:sp>
      <p:sp>
        <p:nvSpPr>
          <p:cNvPr id="4" name="Slide Number Placeholder 3"/>
          <p:cNvSpPr>
            <a:spLocks noGrp="1"/>
          </p:cNvSpPr>
          <p:nvPr>
            <p:ph type="sldNum" sz="quarter" idx="10"/>
          </p:nvPr>
        </p:nvSpPr>
        <p:spPr/>
        <p:txBody>
          <a:bodyPr/>
          <a:lstStyle/>
          <a:p>
            <a:fld id="{FCE84B11-08B1-4BAE-8CCE-139363310F24}" type="slidenum">
              <a:rPr lang="en-GB" smtClean="0"/>
              <a:pPr/>
              <a:t>17</a:t>
            </a:fld>
            <a:endParaRPr lang="en-GB"/>
          </a:p>
        </p:txBody>
      </p:sp>
    </p:spTree>
    <p:extLst>
      <p:ext uri="{BB962C8B-B14F-4D97-AF65-F5344CB8AC3E}">
        <p14:creationId xmlns:p14="http://schemas.microsoft.com/office/powerpoint/2010/main" xmlns="" val="39967231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Sports in America</a:t>
            </a:r>
            <a:r>
              <a:rPr lang="en-GB" baseline="0" dirty="0" smtClean="0"/>
              <a:t> have undergone through </a:t>
            </a:r>
            <a:r>
              <a:rPr lang="en-GB" dirty="0" smtClean="0"/>
              <a:t>creative and innovative</a:t>
            </a:r>
            <a:r>
              <a:rPr lang="en-GB" baseline="0" dirty="0" smtClean="0"/>
              <a:t> stages as a result of the high levels of technology and </a:t>
            </a:r>
            <a:r>
              <a:rPr lang="en-GB" baseline="0" dirty="0" err="1" smtClean="0"/>
              <a:t>specializationBlackburn</a:t>
            </a:r>
            <a:r>
              <a:rPr lang="en-GB" baseline="0" dirty="0" smtClean="0"/>
              <a:t>, 2013). There is need to consider issues that are likely to affect sports, as a way to maintain culture and provide entertainment.</a:t>
            </a:r>
            <a:endParaRPr lang="en-GB" dirty="0"/>
          </a:p>
        </p:txBody>
      </p:sp>
      <p:sp>
        <p:nvSpPr>
          <p:cNvPr id="4" name="Slide Number Placeholder 3"/>
          <p:cNvSpPr>
            <a:spLocks noGrp="1"/>
          </p:cNvSpPr>
          <p:nvPr>
            <p:ph type="sldNum" sz="quarter" idx="10"/>
          </p:nvPr>
        </p:nvSpPr>
        <p:spPr/>
        <p:txBody>
          <a:bodyPr/>
          <a:lstStyle/>
          <a:p>
            <a:fld id="{FCE84B11-08B1-4BAE-8CCE-139363310F24}" type="slidenum">
              <a:rPr lang="en-GB" smtClean="0"/>
              <a:pPr/>
              <a:t>18</a:t>
            </a:fld>
            <a:endParaRPr lang="en-GB"/>
          </a:p>
        </p:txBody>
      </p:sp>
    </p:spTree>
    <p:extLst>
      <p:ext uri="{BB962C8B-B14F-4D97-AF65-F5344CB8AC3E}">
        <p14:creationId xmlns:p14="http://schemas.microsoft.com/office/powerpoint/2010/main" xmlns="" val="1728048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As hinted</a:t>
            </a:r>
            <a:r>
              <a:rPr lang="en-GB" baseline="0" dirty="0" smtClean="0"/>
              <a:t>, sporting activities in America are attributed to have many advantages to both the coaches and students. There has been successful integration of sporting activities and the academics, and this have benefited all parties. </a:t>
            </a:r>
            <a:endParaRPr lang="en-GB" dirty="0"/>
          </a:p>
        </p:txBody>
      </p:sp>
      <p:sp>
        <p:nvSpPr>
          <p:cNvPr id="4" name="Slide Number Placeholder 3"/>
          <p:cNvSpPr>
            <a:spLocks noGrp="1"/>
          </p:cNvSpPr>
          <p:nvPr>
            <p:ph type="sldNum" sz="quarter" idx="10"/>
          </p:nvPr>
        </p:nvSpPr>
        <p:spPr/>
        <p:txBody>
          <a:bodyPr/>
          <a:lstStyle/>
          <a:p>
            <a:fld id="{FCE84B11-08B1-4BAE-8CCE-139363310F24}" type="slidenum">
              <a:rPr lang="en-GB" smtClean="0"/>
              <a:pPr/>
              <a:t>19</a:t>
            </a:fld>
            <a:endParaRPr lang="en-GB"/>
          </a:p>
        </p:txBody>
      </p:sp>
    </p:spTree>
    <p:extLst>
      <p:ext uri="{BB962C8B-B14F-4D97-AF65-F5344CB8AC3E}">
        <p14:creationId xmlns:p14="http://schemas.microsoft.com/office/powerpoint/2010/main" xmlns="" val="32151476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A3B4B2C-7F66-4D9E-A992-C5448391E4A7}" type="datetimeFigureOut">
              <a:rPr lang="en-GB" smtClean="0"/>
              <a:pPr/>
              <a:t>03/05/2019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4ADBFB-F26F-4C41-A217-FDC22CAD55E9}" type="slidenum">
              <a:rPr lang="en-GB" smtClean="0"/>
              <a:pPr/>
              <a:t>‹#›</a:t>
            </a:fld>
            <a:endParaRPr lang="en-GB"/>
          </a:p>
        </p:txBody>
      </p:sp>
    </p:spTree>
    <p:extLst>
      <p:ext uri="{BB962C8B-B14F-4D97-AF65-F5344CB8AC3E}">
        <p14:creationId xmlns:p14="http://schemas.microsoft.com/office/powerpoint/2010/main" xmlns="" val="3186476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3B4B2C-7F66-4D9E-A992-C5448391E4A7}" type="datetimeFigureOut">
              <a:rPr lang="en-GB" smtClean="0"/>
              <a:pPr/>
              <a:t>03/05/2019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4ADBFB-F26F-4C41-A217-FDC22CAD55E9}" type="slidenum">
              <a:rPr lang="en-GB" smtClean="0"/>
              <a:pPr/>
              <a:t>‹#›</a:t>
            </a:fld>
            <a:endParaRPr lang="en-GB"/>
          </a:p>
        </p:txBody>
      </p:sp>
    </p:spTree>
    <p:extLst>
      <p:ext uri="{BB962C8B-B14F-4D97-AF65-F5344CB8AC3E}">
        <p14:creationId xmlns:p14="http://schemas.microsoft.com/office/powerpoint/2010/main" xmlns="" val="991827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A3B4B2C-7F66-4D9E-A992-C5448391E4A7}" type="datetimeFigureOut">
              <a:rPr lang="en-GB" smtClean="0"/>
              <a:pPr/>
              <a:t>03/05/2019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4ADBFB-F26F-4C41-A217-FDC22CAD55E9}" type="slidenum">
              <a:rPr lang="en-GB" smtClean="0"/>
              <a:pPr/>
              <a:t>‹#›</a:t>
            </a:fld>
            <a:endParaRPr lang="en-GB"/>
          </a:p>
        </p:txBody>
      </p:sp>
    </p:spTree>
    <p:extLst>
      <p:ext uri="{BB962C8B-B14F-4D97-AF65-F5344CB8AC3E}">
        <p14:creationId xmlns:p14="http://schemas.microsoft.com/office/powerpoint/2010/main" xmlns="" val="3022190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A3B4B2C-7F66-4D9E-A992-C5448391E4A7}" type="datetimeFigureOut">
              <a:rPr lang="en-GB" smtClean="0"/>
              <a:pPr/>
              <a:t>03/05/2019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4ADBFB-F26F-4C41-A217-FDC22CAD55E9}" type="slidenum">
              <a:rPr lang="en-GB" smtClean="0"/>
              <a:pPr/>
              <a:t>‹#›</a:t>
            </a:fld>
            <a:endParaRPr lang="en-GB"/>
          </a:p>
        </p:txBody>
      </p:sp>
    </p:spTree>
    <p:extLst>
      <p:ext uri="{BB962C8B-B14F-4D97-AF65-F5344CB8AC3E}">
        <p14:creationId xmlns:p14="http://schemas.microsoft.com/office/powerpoint/2010/main" xmlns="" val="74875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A3B4B2C-7F66-4D9E-A992-C5448391E4A7}" type="datetimeFigureOut">
              <a:rPr lang="en-GB" smtClean="0"/>
              <a:pPr/>
              <a:t>03/05/2019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74ADBFB-F26F-4C41-A217-FDC22CAD55E9}" type="slidenum">
              <a:rPr lang="en-GB" smtClean="0"/>
              <a:pPr/>
              <a:t>‹#›</a:t>
            </a:fld>
            <a:endParaRPr lang="en-GB"/>
          </a:p>
        </p:txBody>
      </p:sp>
    </p:spTree>
    <p:extLst>
      <p:ext uri="{BB962C8B-B14F-4D97-AF65-F5344CB8AC3E}">
        <p14:creationId xmlns:p14="http://schemas.microsoft.com/office/powerpoint/2010/main" xmlns="" val="16533555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A3B4B2C-7F66-4D9E-A992-C5448391E4A7}" type="datetimeFigureOut">
              <a:rPr lang="en-GB" smtClean="0"/>
              <a:pPr/>
              <a:t>03/05/2019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74ADBFB-F26F-4C41-A217-FDC22CAD55E9}" type="slidenum">
              <a:rPr lang="en-GB" smtClean="0"/>
              <a:pPr/>
              <a:t>‹#›</a:t>
            </a:fld>
            <a:endParaRPr lang="en-GB"/>
          </a:p>
        </p:txBody>
      </p:sp>
    </p:spTree>
    <p:extLst>
      <p:ext uri="{BB962C8B-B14F-4D97-AF65-F5344CB8AC3E}">
        <p14:creationId xmlns:p14="http://schemas.microsoft.com/office/powerpoint/2010/main" xmlns="" val="26777917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3B4B2C-7F66-4D9E-A992-C5448391E4A7}" type="datetimeFigureOut">
              <a:rPr lang="en-GB" smtClean="0"/>
              <a:pPr/>
              <a:t>03/05/2019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74ADBFB-F26F-4C41-A217-FDC22CAD55E9}" type="slidenum">
              <a:rPr lang="en-GB" smtClean="0"/>
              <a:pPr/>
              <a:t>‹#›</a:t>
            </a:fld>
            <a:endParaRPr lang="en-GB"/>
          </a:p>
        </p:txBody>
      </p:sp>
    </p:spTree>
    <p:extLst>
      <p:ext uri="{BB962C8B-B14F-4D97-AF65-F5344CB8AC3E}">
        <p14:creationId xmlns:p14="http://schemas.microsoft.com/office/powerpoint/2010/main" xmlns="" val="1732744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3B4B2C-7F66-4D9E-A992-C5448391E4A7}" type="datetimeFigureOut">
              <a:rPr lang="en-GB" smtClean="0"/>
              <a:pPr/>
              <a:t>03/05/2019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4ADBFB-F26F-4C41-A217-FDC22CAD55E9}" type="slidenum">
              <a:rPr lang="en-GB" smtClean="0"/>
              <a:pPr/>
              <a:t>‹#›</a:t>
            </a:fld>
            <a:endParaRPr lang="en-GB"/>
          </a:p>
        </p:txBody>
      </p:sp>
    </p:spTree>
    <p:extLst>
      <p:ext uri="{BB962C8B-B14F-4D97-AF65-F5344CB8AC3E}">
        <p14:creationId xmlns:p14="http://schemas.microsoft.com/office/powerpoint/2010/main" xmlns="" val="1235372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74ADBFB-F26F-4C41-A217-FDC22CAD55E9}" type="slidenum">
              <a:rPr lang="en-GB" smtClean="0"/>
              <a:pPr/>
              <a:t>‹#›</a:t>
            </a:fld>
            <a:endParaRPr lang="en-GB"/>
          </a:p>
        </p:txBody>
      </p:sp>
      <p:sp>
        <p:nvSpPr>
          <p:cNvPr id="5" name="Date Placeholder 4"/>
          <p:cNvSpPr>
            <a:spLocks noGrp="1"/>
          </p:cNvSpPr>
          <p:nvPr>
            <p:ph type="dt" sz="half" idx="10"/>
          </p:nvPr>
        </p:nvSpPr>
        <p:spPr/>
        <p:txBody>
          <a:bodyPr/>
          <a:lstStyle/>
          <a:p>
            <a:fld id="{1A3B4B2C-7F66-4D9E-A992-C5448391E4A7}" type="datetimeFigureOut">
              <a:rPr lang="en-GB" smtClean="0"/>
              <a:pPr/>
              <a:t>03/05/2019</a:t>
            </a:fld>
            <a:endParaRPr lang="en-GB"/>
          </a:p>
        </p:txBody>
      </p:sp>
    </p:spTree>
    <p:extLst>
      <p:ext uri="{BB962C8B-B14F-4D97-AF65-F5344CB8AC3E}">
        <p14:creationId xmlns:p14="http://schemas.microsoft.com/office/powerpoint/2010/main" xmlns="" val="1525055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A3B4B2C-7F66-4D9E-A992-C5448391E4A7}" type="datetimeFigureOut">
              <a:rPr lang="en-GB" smtClean="0"/>
              <a:pPr/>
              <a:t>03/05/2019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4ADBFB-F26F-4C41-A217-FDC22CAD55E9}" type="slidenum">
              <a:rPr lang="en-GB" smtClean="0"/>
              <a:pPr/>
              <a:t>‹#›</a:t>
            </a:fld>
            <a:endParaRPr lang="en-GB"/>
          </a:p>
        </p:txBody>
      </p:sp>
    </p:spTree>
    <p:extLst>
      <p:ext uri="{BB962C8B-B14F-4D97-AF65-F5344CB8AC3E}">
        <p14:creationId xmlns:p14="http://schemas.microsoft.com/office/powerpoint/2010/main" xmlns="" val="13869784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A3B4B2C-7F66-4D9E-A992-C5448391E4A7}" type="datetimeFigureOut">
              <a:rPr lang="en-GB" smtClean="0"/>
              <a:pPr/>
              <a:t>03/05/2019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4ADBFB-F26F-4C41-A217-FDC22CAD55E9}" type="slidenum">
              <a:rPr lang="en-GB" smtClean="0"/>
              <a:pPr/>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1034432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A3B4B2C-7F66-4D9E-A992-C5448391E4A7}" type="datetimeFigureOut">
              <a:rPr lang="en-GB" smtClean="0"/>
              <a:pPr/>
              <a:t>03/05/2019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4ADBFB-F26F-4C41-A217-FDC22CAD55E9}" type="slidenum">
              <a:rPr lang="en-GB" smtClean="0"/>
              <a:pPr/>
              <a:t>‹#›</a:t>
            </a:fld>
            <a:endParaRPr lang="en-GB"/>
          </a:p>
        </p:txBody>
      </p:sp>
    </p:spTree>
    <p:extLst>
      <p:ext uri="{BB962C8B-B14F-4D97-AF65-F5344CB8AC3E}">
        <p14:creationId xmlns:p14="http://schemas.microsoft.com/office/powerpoint/2010/main" xmlns="" val="24036709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A3B4B2C-7F66-4D9E-A992-C5448391E4A7}" type="datetimeFigureOut">
              <a:rPr lang="en-GB" smtClean="0"/>
              <a:pPr/>
              <a:t>03/05/2019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4ADBFB-F26F-4C41-A217-FDC22CAD55E9}" type="slidenum">
              <a:rPr lang="en-GB" smtClean="0"/>
              <a:pPr/>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771259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A3B4B2C-7F66-4D9E-A992-C5448391E4A7}" type="datetimeFigureOut">
              <a:rPr lang="en-GB" smtClean="0"/>
              <a:pPr/>
              <a:t>03/05/2019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4ADBFB-F26F-4C41-A217-FDC22CAD55E9}" type="slidenum">
              <a:rPr lang="en-GB" smtClean="0"/>
              <a:pPr/>
              <a:t>‹#›</a:t>
            </a:fld>
            <a:endParaRPr lang="en-GB"/>
          </a:p>
        </p:txBody>
      </p:sp>
    </p:spTree>
    <p:extLst>
      <p:ext uri="{BB962C8B-B14F-4D97-AF65-F5344CB8AC3E}">
        <p14:creationId xmlns:p14="http://schemas.microsoft.com/office/powerpoint/2010/main" xmlns="" val="28171337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3B4B2C-7F66-4D9E-A992-C5448391E4A7}" type="datetimeFigureOut">
              <a:rPr lang="en-GB" smtClean="0"/>
              <a:pPr/>
              <a:t>03/05/2019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4ADBFB-F26F-4C41-A217-FDC22CAD55E9}" type="slidenum">
              <a:rPr lang="en-GB" smtClean="0"/>
              <a:pPr/>
              <a:t>‹#›</a:t>
            </a:fld>
            <a:endParaRPr lang="en-GB"/>
          </a:p>
        </p:txBody>
      </p:sp>
    </p:spTree>
    <p:extLst>
      <p:ext uri="{BB962C8B-B14F-4D97-AF65-F5344CB8AC3E}">
        <p14:creationId xmlns:p14="http://schemas.microsoft.com/office/powerpoint/2010/main" xmlns="" val="18210696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3B4B2C-7F66-4D9E-A992-C5448391E4A7}" type="datetimeFigureOut">
              <a:rPr lang="en-GB" smtClean="0"/>
              <a:pPr/>
              <a:t>03/05/2019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74ADBFB-F26F-4C41-A217-FDC22CAD55E9}" type="slidenum">
              <a:rPr lang="en-GB" smtClean="0"/>
              <a:pPr/>
              <a:t>‹#›</a:t>
            </a:fld>
            <a:endParaRPr lang="en-GB"/>
          </a:p>
        </p:txBody>
      </p:sp>
    </p:spTree>
    <p:extLst>
      <p:ext uri="{BB962C8B-B14F-4D97-AF65-F5344CB8AC3E}">
        <p14:creationId xmlns:p14="http://schemas.microsoft.com/office/powerpoint/2010/main" xmlns="" val="32404771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A3B4B2C-7F66-4D9E-A992-C5448391E4A7}" type="datetimeFigureOut">
              <a:rPr lang="en-GB" smtClean="0"/>
              <a:pPr/>
              <a:t>03/05/2019</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74ADBFB-F26F-4C41-A217-FDC22CAD55E9}" type="slidenum">
              <a:rPr lang="en-GB" smtClean="0"/>
              <a:pPr/>
              <a:t>‹#›</a:t>
            </a:fld>
            <a:endParaRPr lang="en-GB"/>
          </a:p>
        </p:txBody>
      </p:sp>
    </p:spTree>
    <p:extLst>
      <p:ext uri="{BB962C8B-B14F-4D97-AF65-F5344CB8AC3E}">
        <p14:creationId xmlns:p14="http://schemas.microsoft.com/office/powerpoint/2010/main" xmlns="" val="52774783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51215" y="1730327"/>
            <a:ext cx="7766936" cy="3840479"/>
          </a:xfrm>
        </p:spPr>
        <p:txBody>
          <a:bodyPr/>
          <a:lstStyle/>
          <a:p>
            <a:pPr algn="ctr"/>
            <a:r>
              <a:rPr lang="en-GB" sz="2400" dirty="0" smtClean="0">
                <a:solidFill>
                  <a:schemeClr val="tx1"/>
                </a:solidFill>
                <a:latin typeface="Times New Roman" panose="02020603050405020304" pitchFamily="18" charset="0"/>
                <a:cs typeface="Times New Roman" panose="02020603050405020304" pitchFamily="18" charset="0"/>
              </a:rPr>
              <a:t/>
            </a:r>
            <a:br>
              <a:rPr lang="en-GB" sz="2400" dirty="0" smtClean="0">
                <a:solidFill>
                  <a:schemeClr val="tx1"/>
                </a:solidFill>
                <a:latin typeface="Times New Roman" panose="02020603050405020304" pitchFamily="18" charset="0"/>
                <a:cs typeface="Times New Roman" panose="02020603050405020304" pitchFamily="18" charset="0"/>
              </a:rPr>
            </a:br>
            <a:r>
              <a:rPr lang="en-GB" sz="2400" dirty="0" smtClean="0">
                <a:solidFill>
                  <a:schemeClr val="tx1"/>
                </a:solidFill>
                <a:latin typeface="Times New Roman" panose="02020603050405020304" pitchFamily="18" charset="0"/>
                <a:cs typeface="Times New Roman" panose="02020603050405020304" pitchFamily="18" charset="0"/>
              </a:rPr>
              <a:t/>
            </a:r>
            <a:br>
              <a:rPr lang="en-GB" sz="2400" dirty="0" smtClean="0">
                <a:solidFill>
                  <a:schemeClr val="tx1"/>
                </a:solidFill>
                <a:latin typeface="Times New Roman" panose="02020603050405020304" pitchFamily="18" charset="0"/>
                <a:cs typeface="Times New Roman" panose="02020603050405020304" pitchFamily="18" charset="0"/>
              </a:rPr>
            </a:br>
            <a:r>
              <a:rPr lang="en-GB" sz="2400" dirty="0" smtClean="0">
                <a:solidFill>
                  <a:schemeClr val="tx1"/>
                </a:solidFill>
                <a:latin typeface="Times New Roman" panose="02020603050405020304" pitchFamily="18" charset="0"/>
                <a:cs typeface="Times New Roman" panose="02020603050405020304" pitchFamily="18" charset="0"/>
              </a:rPr>
              <a:t/>
            </a:r>
            <a:br>
              <a:rPr lang="en-GB" sz="2400" dirty="0" smtClean="0">
                <a:solidFill>
                  <a:schemeClr val="tx1"/>
                </a:solidFill>
                <a:latin typeface="Times New Roman" panose="02020603050405020304" pitchFamily="18" charset="0"/>
                <a:cs typeface="Times New Roman" panose="02020603050405020304" pitchFamily="18" charset="0"/>
              </a:rPr>
            </a:br>
            <a:r>
              <a:rPr lang="en-GB" sz="2400" dirty="0" smtClean="0">
                <a:solidFill>
                  <a:schemeClr val="tx1"/>
                </a:solidFill>
                <a:latin typeface="Times New Roman" panose="02020603050405020304" pitchFamily="18" charset="0"/>
                <a:cs typeface="Times New Roman" panose="02020603050405020304" pitchFamily="18" charset="0"/>
              </a:rPr>
              <a:t/>
            </a:r>
            <a:br>
              <a:rPr lang="en-GB" sz="2400" dirty="0" smtClean="0">
                <a:solidFill>
                  <a:schemeClr val="tx1"/>
                </a:solidFill>
                <a:latin typeface="Times New Roman" panose="02020603050405020304" pitchFamily="18" charset="0"/>
                <a:cs typeface="Times New Roman" panose="02020603050405020304" pitchFamily="18" charset="0"/>
              </a:rPr>
            </a:br>
            <a:r>
              <a:rPr lang="en-GB" sz="2400" dirty="0" smtClean="0">
                <a:solidFill>
                  <a:schemeClr val="tx1"/>
                </a:solidFill>
                <a:latin typeface="Times New Roman" panose="02020603050405020304" pitchFamily="18" charset="0"/>
                <a:cs typeface="Times New Roman" panose="02020603050405020304" pitchFamily="18" charset="0"/>
              </a:rPr>
              <a:t/>
            </a:r>
            <a:br>
              <a:rPr lang="en-GB" sz="2400" dirty="0" smtClean="0">
                <a:solidFill>
                  <a:schemeClr val="tx1"/>
                </a:solidFill>
                <a:latin typeface="Times New Roman" panose="02020603050405020304" pitchFamily="18" charset="0"/>
                <a:cs typeface="Times New Roman" panose="02020603050405020304" pitchFamily="18" charset="0"/>
              </a:rPr>
            </a:br>
            <a:r>
              <a:rPr lang="en-GB" sz="2400" dirty="0" smtClean="0">
                <a:solidFill>
                  <a:schemeClr val="tx1"/>
                </a:solidFill>
                <a:latin typeface="Times New Roman" panose="02020603050405020304" pitchFamily="18" charset="0"/>
                <a:cs typeface="Times New Roman" panose="02020603050405020304" pitchFamily="18" charset="0"/>
              </a:rPr>
              <a:t/>
            </a:r>
            <a:br>
              <a:rPr lang="en-GB" sz="2400" dirty="0" smtClean="0">
                <a:solidFill>
                  <a:schemeClr val="tx1"/>
                </a:solidFill>
                <a:latin typeface="Times New Roman" panose="02020603050405020304" pitchFamily="18" charset="0"/>
                <a:cs typeface="Times New Roman" panose="02020603050405020304" pitchFamily="18" charset="0"/>
              </a:rPr>
            </a:br>
            <a:r>
              <a:rPr lang="en-GB" sz="2400" dirty="0" smtClean="0">
                <a:solidFill>
                  <a:schemeClr val="tx1"/>
                </a:solidFill>
                <a:latin typeface="Times New Roman" panose="02020603050405020304" pitchFamily="18" charset="0"/>
                <a:cs typeface="Times New Roman" panose="02020603050405020304" pitchFamily="18" charset="0"/>
              </a:rPr>
              <a:t/>
            </a:r>
            <a:br>
              <a:rPr lang="en-GB" sz="2400" dirty="0" smtClean="0">
                <a:solidFill>
                  <a:schemeClr val="tx1"/>
                </a:solidFill>
                <a:latin typeface="Times New Roman" panose="02020603050405020304" pitchFamily="18" charset="0"/>
                <a:cs typeface="Times New Roman" panose="02020603050405020304" pitchFamily="18" charset="0"/>
              </a:rPr>
            </a:br>
            <a:r>
              <a:rPr lang="en-GB" sz="2400" dirty="0" smtClean="0">
                <a:solidFill>
                  <a:schemeClr val="tx1"/>
                </a:solidFill>
                <a:latin typeface="Times New Roman" panose="02020603050405020304" pitchFamily="18" charset="0"/>
                <a:cs typeface="Times New Roman" panose="02020603050405020304" pitchFamily="18" charset="0"/>
              </a:rPr>
              <a:t/>
            </a:r>
            <a:br>
              <a:rPr lang="en-GB" sz="2400" dirty="0" smtClean="0">
                <a:solidFill>
                  <a:schemeClr val="tx1"/>
                </a:solidFill>
                <a:latin typeface="Times New Roman" panose="02020603050405020304" pitchFamily="18" charset="0"/>
                <a:cs typeface="Times New Roman" panose="02020603050405020304" pitchFamily="18" charset="0"/>
              </a:rPr>
            </a:br>
            <a:r>
              <a:rPr lang="en-GB" sz="2400" dirty="0" smtClean="0">
                <a:solidFill>
                  <a:schemeClr val="tx1"/>
                </a:solidFill>
                <a:latin typeface="Times New Roman" panose="02020603050405020304" pitchFamily="18" charset="0"/>
                <a:cs typeface="Times New Roman" panose="02020603050405020304" pitchFamily="18" charset="0"/>
              </a:rPr>
              <a:t/>
            </a:r>
            <a:br>
              <a:rPr lang="en-GB" sz="2400" dirty="0" smtClean="0">
                <a:solidFill>
                  <a:schemeClr val="tx1"/>
                </a:solidFill>
                <a:latin typeface="Times New Roman" panose="02020603050405020304" pitchFamily="18" charset="0"/>
                <a:cs typeface="Times New Roman" panose="02020603050405020304" pitchFamily="18" charset="0"/>
              </a:rPr>
            </a:br>
            <a:r>
              <a:rPr lang="en-GB" sz="2400" dirty="0" smtClean="0">
                <a:solidFill>
                  <a:schemeClr val="tx1"/>
                </a:solidFill>
                <a:latin typeface="Times New Roman" panose="02020603050405020304" pitchFamily="18" charset="0"/>
                <a:cs typeface="Times New Roman" panose="02020603050405020304" pitchFamily="18" charset="0"/>
              </a:rPr>
              <a:t>Name:</a:t>
            </a:r>
            <a:r>
              <a:rPr lang="en-GB" sz="2400" dirty="0" smtClean="0">
                <a:solidFill>
                  <a:schemeClr val="tx1"/>
                </a:solidFill>
                <a:latin typeface="Times New Roman" panose="02020603050405020304" pitchFamily="18" charset="0"/>
                <a:cs typeface="Times New Roman" panose="02020603050405020304" pitchFamily="18" charset="0"/>
              </a:rPr>
              <a:t/>
            </a:r>
            <a:br>
              <a:rPr lang="en-GB" sz="2400" dirty="0" smtClean="0">
                <a:solidFill>
                  <a:schemeClr val="tx1"/>
                </a:solidFill>
                <a:latin typeface="Times New Roman" panose="02020603050405020304" pitchFamily="18" charset="0"/>
                <a:cs typeface="Times New Roman" panose="02020603050405020304" pitchFamily="18" charset="0"/>
              </a:rPr>
            </a:br>
            <a:r>
              <a:rPr lang="en-GB" sz="2400" dirty="0" smtClean="0">
                <a:solidFill>
                  <a:schemeClr val="tx1"/>
                </a:solidFill>
                <a:latin typeface="Times New Roman" panose="02020603050405020304" pitchFamily="18" charset="0"/>
                <a:cs typeface="Times New Roman" panose="02020603050405020304" pitchFamily="18" charset="0"/>
              </a:rPr>
              <a:t>Kin </a:t>
            </a:r>
            <a:r>
              <a:rPr lang="en-GB" sz="2400" dirty="0" smtClean="0">
                <a:solidFill>
                  <a:schemeClr val="tx1"/>
                </a:solidFill>
                <a:latin typeface="Times New Roman" panose="02020603050405020304" pitchFamily="18" charset="0"/>
                <a:cs typeface="Times New Roman" panose="02020603050405020304" pitchFamily="18" charset="0"/>
              </a:rPr>
              <a:t>6500</a:t>
            </a:r>
            <a:br>
              <a:rPr lang="en-GB" sz="2400" dirty="0" smtClean="0">
                <a:solidFill>
                  <a:schemeClr val="tx1"/>
                </a:solidFill>
                <a:latin typeface="Times New Roman" panose="02020603050405020304" pitchFamily="18" charset="0"/>
                <a:cs typeface="Times New Roman" panose="02020603050405020304" pitchFamily="18" charset="0"/>
              </a:rPr>
            </a:br>
            <a:r>
              <a:rPr lang="en-GB" sz="2400" dirty="0" smtClean="0">
                <a:solidFill>
                  <a:schemeClr val="tx1"/>
                </a:solidFill>
                <a:latin typeface="Times New Roman" panose="02020603050405020304" pitchFamily="18" charset="0"/>
                <a:cs typeface="Times New Roman" panose="02020603050405020304" pitchFamily="18" charset="0"/>
              </a:rPr>
              <a:t>05/03/2019</a:t>
            </a:r>
            <a:br>
              <a:rPr lang="en-GB" sz="2400" dirty="0" smtClean="0">
                <a:solidFill>
                  <a:schemeClr val="tx1"/>
                </a:solidFill>
                <a:latin typeface="Times New Roman" panose="02020603050405020304" pitchFamily="18" charset="0"/>
                <a:cs typeface="Times New Roman" panose="02020603050405020304" pitchFamily="18" charset="0"/>
              </a:rPr>
            </a:br>
            <a:r>
              <a:rPr lang="en-GB" sz="2400" dirty="0" smtClean="0">
                <a:solidFill>
                  <a:schemeClr val="tx1"/>
                </a:solidFill>
                <a:latin typeface="Times New Roman" panose="02020603050405020304" pitchFamily="18" charset="0"/>
                <a:cs typeface="Times New Roman" panose="02020603050405020304" pitchFamily="18" charset="0"/>
              </a:rPr>
              <a:t>Leadership Orientation.</a:t>
            </a:r>
            <a:br>
              <a:rPr lang="en-GB" sz="2400" dirty="0" smtClean="0">
                <a:solidFill>
                  <a:schemeClr val="tx1"/>
                </a:solidFill>
                <a:latin typeface="Times New Roman" panose="02020603050405020304" pitchFamily="18" charset="0"/>
                <a:cs typeface="Times New Roman" panose="02020603050405020304" pitchFamily="18" charset="0"/>
              </a:rPr>
            </a:br>
            <a:r>
              <a:rPr lang="en-GB" sz="2400" dirty="0" smtClean="0">
                <a:solidFill>
                  <a:schemeClr val="tx1"/>
                </a:solidFill>
                <a:latin typeface="Times New Roman" panose="02020603050405020304" pitchFamily="18" charset="0"/>
                <a:cs typeface="Times New Roman" panose="02020603050405020304" pitchFamily="18" charset="0"/>
              </a:rPr>
              <a:t/>
            </a:r>
            <a:br>
              <a:rPr lang="en-GB" sz="2400" dirty="0" smtClean="0">
                <a:solidFill>
                  <a:schemeClr val="tx1"/>
                </a:solidFill>
                <a:latin typeface="Times New Roman" panose="02020603050405020304" pitchFamily="18" charset="0"/>
                <a:cs typeface="Times New Roman" panose="02020603050405020304" pitchFamily="18" charset="0"/>
              </a:rPr>
            </a:br>
            <a:r>
              <a:rPr lang="en-GB" sz="2400" dirty="0" smtClean="0">
                <a:solidFill>
                  <a:schemeClr val="tx1"/>
                </a:solidFill>
                <a:latin typeface="Times New Roman" panose="02020603050405020304" pitchFamily="18" charset="0"/>
                <a:cs typeface="Times New Roman" panose="02020603050405020304" pitchFamily="18" charset="0"/>
              </a:rPr>
              <a:t/>
            </a:r>
            <a:br>
              <a:rPr lang="en-GB" sz="2400" dirty="0" smtClean="0">
                <a:solidFill>
                  <a:schemeClr val="tx1"/>
                </a:solidFill>
                <a:latin typeface="Times New Roman" panose="02020603050405020304" pitchFamily="18" charset="0"/>
                <a:cs typeface="Times New Roman" panose="02020603050405020304" pitchFamily="18" charset="0"/>
              </a:rPr>
            </a:br>
            <a:r>
              <a:rPr lang="en-GB" sz="2400" dirty="0" smtClean="0">
                <a:solidFill>
                  <a:schemeClr val="tx1"/>
                </a:solidFill>
                <a:latin typeface="Times New Roman" panose="02020603050405020304" pitchFamily="18" charset="0"/>
                <a:cs typeface="Times New Roman" panose="02020603050405020304" pitchFamily="18" charset="0"/>
              </a:rPr>
              <a:t/>
            </a:r>
            <a:br>
              <a:rPr lang="en-GB" sz="2400" dirty="0" smtClean="0">
                <a:solidFill>
                  <a:schemeClr val="tx1"/>
                </a:solidFill>
                <a:latin typeface="Times New Roman" panose="02020603050405020304" pitchFamily="18" charset="0"/>
                <a:cs typeface="Times New Roman" panose="02020603050405020304" pitchFamily="18" charset="0"/>
              </a:rPr>
            </a:br>
            <a:r>
              <a:rPr lang="en-GB" sz="2400" dirty="0" smtClean="0">
                <a:solidFill>
                  <a:schemeClr val="tx1"/>
                </a:solidFill>
                <a:latin typeface="Times New Roman" panose="02020603050405020304" pitchFamily="18" charset="0"/>
                <a:cs typeface="Times New Roman" panose="02020603050405020304" pitchFamily="18" charset="0"/>
              </a:rPr>
              <a:t>Quote: ‘‘</a:t>
            </a:r>
            <a:r>
              <a:rPr lang="en-GB" sz="2400" dirty="0" smtClean="0">
                <a:solidFill>
                  <a:schemeClr val="tx1"/>
                </a:solidFill>
                <a:latin typeface="Times New Roman" panose="02020603050405020304" pitchFamily="18" charset="0"/>
                <a:cs typeface="Times New Roman" panose="02020603050405020304" pitchFamily="18" charset="0"/>
              </a:rPr>
              <a:t>However, technology and societal demands on sports have undergone massive changes’’ (Blackburn, 2013). </a:t>
            </a:r>
            <a:r>
              <a:rPr lang="en-GB" sz="3200" dirty="0" smtClean="0">
                <a:solidFill>
                  <a:schemeClr val="tx1"/>
                </a:solidFill>
                <a:latin typeface="Times New Roman" panose="02020603050405020304" pitchFamily="18" charset="0"/>
                <a:cs typeface="Times New Roman" panose="02020603050405020304" pitchFamily="18" charset="0"/>
              </a:rPr>
              <a:t/>
            </a:r>
            <a:br>
              <a:rPr lang="en-GB" sz="3200" dirty="0" smtClean="0">
                <a:solidFill>
                  <a:schemeClr val="tx1"/>
                </a:solidFill>
                <a:latin typeface="Times New Roman" panose="02020603050405020304" pitchFamily="18" charset="0"/>
                <a:cs typeface="Times New Roman" panose="02020603050405020304" pitchFamily="18" charset="0"/>
              </a:rPr>
            </a:br>
            <a:endParaRPr lang="en-GB" sz="3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8616378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85530"/>
            <a:ext cx="8596668" cy="596348"/>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Introduction</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773723"/>
            <a:ext cx="8596668" cy="5267639"/>
          </a:xfrm>
        </p:spPr>
        <p:txBody>
          <a:bodyPr>
            <a:normAutofit/>
          </a:bodyPr>
          <a:lstStyle/>
          <a:p>
            <a:r>
              <a:rPr lang="en-GB" sz="2000" dirty="0" smtClean="0">
                <a:latin typeface="Times New Roman" panose="02020603050405020304" pitchFamily="18" charset="0"/>
                <a:cs typeface="Times New Roman" panose="02020603050405020304" pitchFamily="18" charset="0"/>
              </a:rPr>
              <a:t>High school sports are vital in American culture.</a:t>
            </a:r>
          </a:p>
          <a:p>
            <a:r>
              <a:rPr lang="en-GB" sz="2000" dirty="0" smtClean="0">
                <a:latin typeface="Times New Roman" panose="02020603050405020304" pitchFamily="18" charset="0"/>
                <a:cs typeface="Times New Roman" panose="02020603050405020304" pitchFamily="18" charset="0"/>
              </a:rPr>
              <a:t>Athletic administration is a </a:t>
            </a:r>
            <a:r>
              <a:rPr lang="en-GB" sz="2000" dirty="0">
                <a:latin typeface="Times New Roman" panose="02020603050405020304" pitchFamily="18" charset="0"/>
                <a:cs typeface="Times New Roman" panose="02020603050405020304" pitchFamily="18" charset="0"/>
              </a:rPr>
              <a:t>challenging </a:t>
            </a:r>
            <a:r>
              <a:rPr lang="en-GB" sz="2000" dirty="0" smtClean="0">
                <a:latin typeface="Times New Roman" panose="02020603050405020304" pitchFamily="18" charset="0"/>
                <a:cs typeface="Times New Roman" panose="02020603050405020304" pitchFamily="18" charset="0"/>
              </a:rPr>
              <a:t>task (Blackburn, 2013).</a:t>
            </a:r>
          </a:p>
          <a:p>
            <a:r>
              <a:rPr lang="en-GB" sz="2000" dirty="0" smtClean="0">
                <a:latin typeface="Times New Roman" panose="02020603050405020304" pitchFamily="18" charset="0"/>
                <a:cs typeface="Times New Roman" panose="02020603050405020304" pitchFamily="18" charset="0"/>
              </a:rPr>
              <a:t>Young people are able to relax and interact through sports.</a:t>
            </a:r>
          </a:p>
          <a:p>
            <a:r>
              <a:rPr lang="en-GB" sz="2000" dirty="0" smtClean="0">
                <a:latin typeface="Times New Roman" panose="02020603050405020304" pitchFamily="18" charset="0"/>
                <a:cs typeface="Times New Roman" panose="02020603050405020304" pitchFamily="18" charset="0"/>
              </a:rPr>
              <a:t>Athletic administrators ought to embrace better leadership skills. </a:t>
            </a:r>
            <a:endParaRPr lang="en-GB" sz="2000" dirty="0">
              <a:latin typeface="Times New Roman" panose="02020603050405020304" pitchFamily="18" charset="0"/>
              <a:cs typeface="Times New Roman" panose="02020603050405020304" pitchFamily="18" charset="0"/>
            </a:endParaRPr>
          </a:p>
          <a:p>
            <a:endParaRPr lang="en-GB"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77335" y="3580157"/>
            <a:ext cx="8691952" cy="3085685"/>
          </a:xfrm>
          <a:prstGeom prst="rect">
            <a:avLst/>
          </a:prstGeom>
        </p:spPr>
      </p:pic>
    </p:spTree>
    <p:extLst>
      <p:ext uri="{BB962C8B-B14F-4D97-AF65-F5344CB8AC3E}">
        <p14:creationId xmlns:p14="http://schemas.microsoft.com/office/powerpoint/2010/main" xmlns="" val="4093911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2800" dirty="0" smtClean="0">
                <a:latin typeface="Times New Roman" pitchFamily="18" charset="0"/>
                <a:cs typeface="Times New Roman" pitchFamily="18" charset="0"/>
              </a:rPr>
              <a:t>Philosophy</a:t>
            </a:r>
            <a:endParaRPr lang="en-GB" sz="28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endParaRPr lang="en-GB" dirty="0"/>
          </a:p>
        </p:txBody>
      </p:sp>
    </p:spTree>
    <p:extLst>
      <p:ext uri="{BB962C8B-B14F-4D97-AF65-F5344CB8AC3E}">
        <p14:creationId xmlns:p14="http://schemas.microsoft.com/office/powerpoint/2010/main" xmlns="" val="15933450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560" y="185531"/>
            <a:ext cx="8596668" cy="742122"/>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Communication and Accessibility </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50830" y="1030514"/>
            <a:ext cx="8596668" cy="5827485"/>
          </a:xfrm>
        </p:spPr>
        <p:txBody>
          <a:bodyPr>
            <a:normAutofit/>
          </a:bodyPr>
          <a:lstStyle/>
          <a:p>
            <a:r>
              <a:rPr lang="en-GB" sz="2000" dirty="0" smtClean="0">
                <a:latin typeface="Times New Roman" panose="02020603050405020304" pitchFamily="18" charset="0"/>
                <a:cs typeface="Times New Roman" panose="02020603050405020304" pitchFamily="18" charset="0"/>
              </a:rPr>
              <a:t>Effective communication is vital </a:t>
            </a:r>
            <a:r>
              <a:rPr lang="en-GB" sz="2000" dirty="0">
                <a:latin typeface="Times New Roman" panose="02020603050405020304" pitchFamily="18" charset="0"/>
                <a:cs typeface="Times New Roman" panose="02020603050405020304" pitchFamily="18" charset="0"/>
              </a:rPr>
              <a:t>in </a:t>
            </a:r>
            <a:r>
              <a:rPr lang="en-GB" sz="2000" dirty="0" smtClean="0">
                <a:latin typeface="Times New Roman" panose="02020603050405020304" pitchFamily="18" charset="0"/>
                <a:cs typeface="Times New Roman" panose="02020603050405020304" pitchFamily="18" charset="0"/>
              </a:rPr>
              <a:t>sports (</a:t>
            </a:r>
            <a:r>
              <a:rPr lang="en-GB" sz="2000" dirty="0">
                <a:latin typeface="Times New Roman" panose="02020603050405020304" pitchFamily="18" charset="0"/>
                <a:cs typeface="Times New Roman" panose="02020603050405020304" pitchFamily="18" charset="0"/>
              </a:rPr>
              <a:t>Blackburn, 2013</a:t>
            </a:r>
            <a:r>
              <a:rPr lang="en-GB" sz="2000" dirty="0" smtClean="0">
                <a:latin typeface="Times New Roman" panose="02020603050405020304" pitchFamily="18" charset="0"/>
                <a:cs typeface="Times New Roman" panose="02020603050405020304" pitchFamily="18" charset="0"/>
              </a:rPr>
              <a:t>).</a:t>
            </a:r>
          </a:p>
          <a:p>
            <a:r>
              <a:rPr lang="en-GB" sz="2000" dirty="0">
                <a:latin typeface="Times New Roman" panose="02020603050405020304" pitchFamily="18" charset="0"/>
                <a:cs typeface="Times New Roman" panose="02020603050405020304" pitchFamily="18" charset="0"/>
              </a:rPr>
              <a:t>It </a:t>
            </a:r>
            <a:r>
              <a:rPr lang="en-GB" sz="2000" dirty="0" smtClean="0">
                <a:latin typeface="Times New Roman" panose="02020603050405020304" pitchFamily="18" charset="0"/>
                <a:cs typeface="Times New Roman" panose="02020603050405020304" pitchFamily="18" charset="0"/>
              </a:rPr>
              <a:t>enables parents and students to solve </a:t>
            </a:r>
            <a:r>
              <a:rPr lang="en-GB" sz="2000" dirty="0">
                <a:latin typeface="Times New Roman" panose="02020603050405020304" pitchFamily="18" charset="0"/>
                <a:cs typeface="Times New Roman" panose="02020603050405020304" pitchFamily="18" charset="0"/>
              </a:rPr>
              <a:t>the </a:t>
            </a:r>
            <a:r>
              <a:rPr lang="en-GB" sz="2000" dirty="0" smtClean="0">
                <a:latin typeface="Times New Roman" panose="02020603050405020304" pitchFamily="18" charset="0"/>
                <a:cs typeface="Times New Roman" panose="02020603050405020304" pitchFamily="18" charset="0"/>
              </a:rPr>
              <a:t>conflicts and </a:t>
            </a:r>
            <a:r>
              <a:rPr lang="en-GB" sz="2000" dirty="0">
                <a:latin typeface="Times New Roman" panose="02020603050405020304" pitchFamily="18" charset="0"/>
                <a:cs typeface="Times New Roman" panose="02020603050405020304" pitchFamily="18" charset="0"/>
              </a:rPr>
              <a:t>build </a:t>
            </a:r>
            <a:r>
              <a:rPr lang="en-GB" sz="2000" dirty="0" smtClean="0">
                <a:latin typeface="Times New Roman" panose="02020603050405020304" pitchFamily="18" charset="0"/>
                <a:cs typeface="Times New Roman" panose="02020603050405020304" pitchFamily="18" charset="0"/>
              </a:rPr>
              <a:t>trust. </a:t>
            </a:r>
          </a:p>
          <a:p>
            <a:r>
              <a:rPr lang="en-GB" sz="2000" dirty="0" smtClean="0">
                <a:latin typeface="Times New Roman" panose="02020603050405020304" pitchFamily="18" charset="0"/>
                <a:cs typeface="Times New Roman" panose="02020603050405020304" pitchFamily="18" charset="0"/>
              </a:rPr>
              <a:t>Emails, social media and texting are vital aspects of communication.</a:t>
            </a:r>
          </a:p>
          <a:p>
            <a:r>
              <a:rPr lang="en-GB" sz="2000" dirty="0" smtClean="0">
                <a:latin typeface="Times New Roman" panose="02020603050405020304" pitchFamily="18" charset="0"/>
                <a:cs typeface="Times New Roman" panose="02020603050405020304" pitchFamily="18" charset="0"/>
              </a:rPr>
              <a:t>As such, it allows expression of feelings and thoughts. </a:t>
            </a:r>
          </a:p>
          <a:p>
            <a:endParaRPr lang="en-GB"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50830" y="3310171"/>
            <a:ext cx="6253553" cy="3448438"/>
          </a:xfrm>
          <a:prstGeom prst="rect">
            <a:avLst/>
          </a:prstGeom>
        </p:spPr>
      </p:pic>
    </p:spTree>
    <p:extLst>
      <p:ext uri="{BB962C8B-B14F-4D97-AF65-F5344CB8AC3E}">
        <p14:creationId xmlns:p14="http://schemas.microsoft.com/office/powerpoint/2010/main" xmlns="" val="1381486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12035"/>
            <a:ext cx="8596668" cy="689113"/>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Personal Management </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630017"/>
            <a:ext cx="8596668" cy="4929809"/>
          </a:xfrm>
        </p:spPr>
        <p:txBody>
          <a:bodyPr>
            <a:normAutofit/>
          </a:bodyPr>
          <a:lstStyle/>
          <a:p>
            <a:r>
              <a:rPr lang="en-GB" sz="2000" dirty="0" smtClean="0">
                <a:latin typeface="Times New Roman" panose="02020603050405020304" pitchFamily="18" charset="0"/>
                <a:cs typeface="Times New Roman" panose="02020603050405020304" pitchFamily="18" charset="0"/>
              </a:rPr>
              <a:t>Athletic administrators are fundamental in managing </a:t>
            </a:r>
            <a:r>
              <a:rPr lang="en-GB" sz="2000" dirty="0">
                <a:latin typeface="Times New Roman" panose="02020603050405020304" pitchFamily="18" charset="0"/>
                <a:cs typeface="Times New Roman" panose="02020603050405020304" pitchFamily="18" charset="0"/>
              </a:rPr>
              <a:t>sports </a:t>
            </a:r>
            <a:r>
              <a:rPr lang="en-GB" sz="2000" dirty="0" smtClean="0">
                <a:latin typeface="Times New Roman" panose="02020603050405020304" pitchFamily="18" charset="0"/>
                <a:cs typeface="Times New Roman" panose="02020603050405020304" pitchFamily="18" charset="0"/>
              </a:rPr>
              <a:t>activities (Blackburn</a:t>
            </a:r>
            <a:r>
              <a:rPr lang="en-GB" sz="2000" dirty="0">
                <a:latin typeface="Times New Roman" panose="02020603050405020304" pitchFamily="18" charset="0"/>
                <a:cs typeface="Times New Roman" panose="02020603050405020304" pitchFamily="18" charset="0"/>
              </a:rPr>
              <a:t>, 2013</a:t>
            </a:r>
            <a:r>
              <a:rPr lang="en-GB" sz="2000" dirty="0" smtClean="0">
                <a:latin typeface="Times New Roman" panose="02020603050405020304" pitchFamily="18" charset="0"/>
                <a:cs typeface="Times New Roman" panose="02020603050405020304" pitchFamily="18" charset="0"/>
              </a:rPr>
              <a:t>). </a:t>
            </a:r>
            <a:endParaRPr lang="en-GB" sz="2000" dirty="0">
              <a:latin typeface="Times New Roman" panose="02020603050405020304" pitchFamily="18" charset="0"/>
              <a:cs typeface="Times New Roman" panose="02020603050405020304" pitchFamily="18" charset="0"/>
            </a:endParaRPr>
          </a:p>
          <a:p>
            <a:r>
              <a:rPr lang="en-GB" sz="2000" dirty="0" smtClean="0">
                <a:latin typeface="Times New Roman" panose="02020603050405020304" pitchFamily="18" charset="0"/>
                <a:cs typeface="Times New Roman" panose="02020603050405020304" pitchFamily="18" charset="0"/>
              </a:rPr>
              <a:t>They recruit and write job descriptions. </a:t>
            </a:r>
          </a:p>
          <a:p>
            <a:r>
              <a:rPr lang="en-GB" sz="2000" dirty="0" smtClean="0">
                <a:latin typeface="Times New Roman" panose="02020603050405020304" pitchFamily="18" charset="0"/>
                <a:cs typeface="Times New Roman" panose="02020603050405020304" pitchFamily="18" charset="0"/>
              </a:rPr>
              <a:t>They also maintain personal records and files.</a:t>
            </a:r>
          </a:p>
          <a:p>
            <a:r>
              <a:rPr lang="en-GB" sz="2000" dirty="0" smtClean="0">
                <a:latin typeface="Times New Roman" panose="02020603050405020304" pitchFamily="18" charset="0"/>
                <a:cs typeface="Times New Roman" panose="02020603050405020304" pitchFamily="18" charset="0"/>
              </a:rPr>
              <a:t>Communication of procedures and policies. </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09392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59026"/>
            <a:ext cx="8596668" cy="768626"/>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Student-Athlete development </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3095" y="1683511"/>
            <a:ext cx="8459517" cy="5340142"/>
          </a:xfrm>
        </p:spPr>
        <p:txBody>
          <a:bodyPr>
            <a:normAutofit/>
          </a:bodyPr>
          <a:lstStyle/>
          <a:p>
            <a:r>
              <a:rPr lang="en-GB" dirty="0" smtClean="0">
                <a:latin typeface="Times New Roman" panose="02020603050405020304" pitchFamily="18" charset="0"/>
                <a:cs typeface="Times New Roman" panose="02020603050405020304" pitchFamily="18" charset="0"/>
              </a:rPr>
              <a:t>Player management is fundamental for it reaches </a:t>
            </a:r>
            <a:r>
              <a:rPr lang="en-GB" dirty="0">
                <a:latin typeface="Times New Roman" panose="02020603050405020304" pitchFamily="18" charset="0"/>
                <a:cs typeface="Times New Roman" panose="02020603050405020304" pitchFamily="18" charset="0"/>
              </a:rPr>
              <a:t>to </a:t>
            </a:r>
            <a:r>
              <a:rPr lang="en-GB" dirty="0" smtClean="0">
                <a:latin typeface="Times New Roman" panose="02020603050405020304" pitchFamily="18" charset="0"/>
                <a:cs typeface="Times New Roman" panose="02020603050405020304" pitchFamily="18" charset="0"/>
              </a:rPr>
              <a:t>athletes (Blackburn</a:t>
            </a:r>
            <a:r>
              <a:rPr lang="en-GB" dirty="0">
                <a:latin typeface="Times New Roman" panose="02020603050405020304" pitchFamily="18" charset="0"/>
                <a:cs typeface="Times New Roman" panose="02020603050405020304" pitchFamily="18" charset="0"/>
              </a:rPr>
              <a:t>, 2013</a:t>
            </a:r>
            <a:r>
              <a:rPr lang="en-GB" dirty="0" smtClean="0">
                <a:latin typeface="Times New Roman" panose="02020603050405020304" pitchFamily="18" charset="0"/>
                <a:cs typeface="Times New Roman" panose="02020603050405020304" pitchFamily="18" charset="0"/>
              </a:rPr>
              <a:t>).</a:t>
            </a:r>
          </a:p>
          <a:p>
            <a:r>
              <a:rPr lang="en-GB" dirty="0" smtClean="0">
                <a:latin typeface="Times New Roman" panose="02020603050405020304" pitchFamily="18" charset="0"/>
                <a:cs typeface="Times New Roman" panose="02020603050405020304" pitchFamily="18" charset="0"/>
              </a:rPr>
              <a:t>Coaches have a lot of influence on the athlete’s self-esteem. </a:t>
            </a:r>
            <a:endParaRPr lang="en-GB" dirty="0">
              <a:latin typeface="Times New Roman" panose="02020603050405020304" pitchFamily="18" charset="0"/>
              <a:cs typeface="Times New Roman" panose="02020603050405020304" pitchFamily="18" charset="0"/>
            </a:endParaRPr>
          </a:p>
          <a:p>
            <a:r>
              <a:rPr lang="en-GB" dirty="0" smtClean="0">
                <a:latin typeface="Times New Roman" panose="02020603050405020304" pitchFamily="18" charset="0"/>
                <a:cs typeface="Times New Roman" panose="02020603050405020304" pitchFamily="18" charset="0"/>
              </a:rPr>
              <a:t>Using smiles, encouraging words and calling the athlete’s names motivates them.</a:t>
            </a:r>
          </a:p>
          <a:p>
            <a:r>
              <a:rPr lang="en-GB" dirty="0" smtClean="0">
                <a:latin typeface="Times New Roman" panose="02020603050405020304" pitchFamily="18" charset="0"/>
                <a:cs typeface="Times New Roman" panose="02020603050405020304" pitchFamily="18" charset="0"/>
              </a:rPr>
              <a:t>Also, maintaining eye contact creates positive interactions. </a:t>
            </a:r>
          </a:p>
          <a:p>
            <a:endParaRPr lang="en-GB"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583096" y="3763617"/>
            <a:ext cx="8322366" cy="3094383"/>
          </a:xfrm>
          <a:prstGeom prst="rect">
            <a:avLst/>
          </a:prstGeom>
        </p:spPr>
      </p:pic>
    </p:spTree>
    <p:extLst>
      <p:ext uri="{BB962C8B-B14F-4D97-AF65-F5344CB8AC3E}">
        <p14:creationId xmlns:p14="http://schemas.microsoft.com/office/powerpoint/2010/main" xmlns="" val="2046274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51792"/>
            <a:ext cx="8596668" cy="715618"/>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Program Management</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71317" y="1855789"/>
            <a:ext cx="8596668" cy="3880773"/>
          </a:xfrm>
        </p:spPr>
        <p:txBody>
          <a:bodyPr>
            <a:normAutofit/>
          </a:bodyPr>
          <a:lstStyle/>
          <a:p>
            <a:r>
              <a:rPr lang="en-GB" sz="2000" dirty="0" smtClean="0">
                <a:latin typeface="Times New Roman" panose="02020603050405020304" pitchFamily="18" charset="0"/>
                <a:cs typeface="Times New Roman" panose="02020603050405020304" pitchFamily="18" charset="0"/>
              </a:rPr>
              <a:t>Components of high-quality athletic programs are vital in sports.</a:t>
            </a:r>
          </a:p>
          <a:p>
            <a:r>
              <a:rPr lang="en-GB" sz="2000" dirty="0" smtClean="0">
                <a:latin typeface="Times New Roman" panose="02020603050405020304" pitchFamily="18" charset="0"/>
                <a:cs typeface="Times New Roman" panose="02020603050405020304" pitchFamily="18" charset="0"/>
              </a:rPr>
              <a:t>Administrative support triggers academic success.</a:t>
            </a:r>
          </a:p>
          <a:p>
            <a:r>
              <a:rPr lang="en-GB" sz="2000" dirty="0" smtClean="0">
                <a:latin typeface="Times New Roman" panose="02020603050405020304" pitchFamily="18" charset="0"/>
                <a:cs typeface="Times New Roman" panose="02020603050405020304" pitchFamily="18" charset="0"/>
              </a:rPr>
              <a:t>An excellent perspective of winning is a vital component in sports. </a:t>
            </a:r>
            <a:endParaRPr lang="en-GB" sz="2000" dirty="0">
              <a:latin typeface="Times New Roman" panose="02020603050405020304" pitchFamily="18" charset="0"/>
              <a:cs typeface="Times New Roman" panose="02020603050405020304" pitchFamily="18" charset="0"/>
            </a:endParaRPr>
          </a:p>
          <a:p>
            <a:r>
              <a:rPr lang="en-GB" sz="2000" dirty="0" smtClean="0">
                <a:latin typeface="Times New Roman" panose="02020603050405020304" pitchFamily="18" charset="0"/>
                <a:cs typeface="Times New Roman" panose="02020603050405020304" pitchFamily="18" charset="0"/>
              </a:rPr>
              <a:t>Fair play and citizenship encourage </a:t>
            </a:r>
            <a:r>
              <a:rPr lang="en-GB" sz="2000" dirty="0">
                <a:latin typeface="Times New Roman" panose="02020603050405020304" pitchFamily="18" charset="0"/>
                <a:cs typeface="Times New Roman" panose="02020603050405020304" pitchFamily="18" charset="0"/>
              </a:rPr>
              <a:t>positive </a:t>
            </a:r>
            <a:r>
              <a:rPr lang="en-GB" sz="2000" dirty="0" smtClean="0">
                <a:latin typeface="Times New Roman" panose="02020603050405020304" pitchFamily="18" charset="0"/>
                <a:cs typeface="Times New Roman" panose="02020603050405020304" pitchFamily="18" charset="0"/>
              </a:rPr>
              <a:t>behaviours (</a:t>
            </a:r>
            <a:r>
              <a:rPr lang="en-GB" sz="2000" dirty="0">
                <a:latin typeface="Times New Roman" panose="02020603050405020304" pitchFamily="18" charset="0"/>
                <a:cs typeface="Times New Roman" panose="02020603050405020304" pitchFamily="18" charset="0"/>
              </a:rPr>
              <a:t>Blackburn, </a:t>
            </a:r>
            <a:r>
              <a:rPr lang="en-GB" sz="2000" dirty="0" smtClean="0">
                <a:latin typeface="Times New Roman" panose="02020603050405020304" pitchFamily="18" charset="0"/>
                <a:cs typeface="Times New Roman" panose="02020603050405020304" pitchFamily="18" charset="0"/>
              </a:rPr>
              <a:t>2013).</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083870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97565"/>
            <a:ext cx="8596668" cy="689113"/>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Allied Educational Services</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GB" dirty="0" smtClean="0"/>
              <a:t>Allied educational services are fundamental since they augments policies.</a:t>
            </a:r>
          </a:p>
          <a:p>
            <a:r>
              <a:rPr lang="en-GB" dirty="0"/>
              <a:t>NIAAA Code of </a:t>
            </a:r>
            <a:r>
              <a:rPr lang="en-GB" dirty="0" smtClean="0"/>
              <a:t>Ethics governs both athlete students and administrators.</a:t>
            </a:r>
          </a:p>
          <a:p>
            <a:r>
              <a:rPr lang="en-GB" dirty="0" smtClean="0"/>
              <a:t>Interscholastic </a:t>
            </a:r>
            <a:r>
              <a:rPr lang="en-GB" dirty="0"/>
              <a:t>athletic </a:t>
            </a:r>
            <a:r>
              <a:rPr lang="en-GB" dirty="0" smtClean="0"/>
              <a:t>administrator promoted the dignity of students.</a:t>
            </a:r>
          </a:p>
          <a:p>
            <a:r>
              <a:rPr lang="en-GB" dirty="0" smtClean="0"/>
              <a:t>The human rights of individuals </a:t>
            </a:r>
            <a:r>
              <a:rPr lang="en-GB" dirty="0"/>
              <a:t>is </a:t>
            </a:r>
            <a:r>
              <a:rPr lang="en-GB" dirty="0" smtClean="0"/>
              <a:t>promoted (Blackburn</a:t>
            </a:r>
            <a:r>
              <a:rPr lang="en-GB" dirty="0"/>
              <a:t>, 2013</a:t>
            </a:r>
            <a:r>
              <a:rPr lang="en-GB" dirty="0" smtClean="0"/>
              <a:t>). </a:t>
            </a:r>
            <a:endParaRPr lang="en-GB" dirty="0"/>
          </a:p>
        </p:txBody>
      </p:sp>
    </p:spTree>
    <p:extLst>
      <p:ext uri="{BB962C8B-B14F-4D97-AF65-F5344CB8AC3E}">
        <p14:creationId xmlns:p14="http://schemas.microsoft.com/office/powerpoint/2010/main" xmlns="" val="1654593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18052"/>
            <a:ext cx="8596668" cy="795131"/>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Scheduling Considerations</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961321"/>
            <a:ext cx="8596668" cy="4080041"/>
          </a:xfrm>
        </p:spPr>
        <p:txBody>
          <a:bodyPr>
            <a:normAutofit/>
          </a:bodyPr>
          <a:lstStyle/>
          <a:p>
            <a:r>
              <a:rPr lang="en-GB" sz="2000" dirty="0" smtClean="0">
                <a:latin typeface="Times New Roman" panose="02020603050405020304" pitchFamily="18" charset="0"/>
                <a:cs typeface="Times New Roman" panose="02020603050405020304" pitchFamily="18" charset="0"/>
              </a:rPr>
              <a:t>School calendars are vital since they aid in planning activities.</a:t>
            </a:r>
          </a:p>
          <a:p>
            <a:r>
              <a:rPr lang="en-GB" sz="2000" dirty="0" smtClean="0">
                <a:latin typeface="Times New Roman" panose="02020603050405020304" pitchFamily="18" charset="0"/>
                <a:cs typeface="Times New Roman" panose="02020603050405020304" pitchFamily="18" charset="0"/>
              </a:rPr>
              <a:t>School state officials should be aware if </a:t>
            </a:r>
            <a:r>
              <a:rPr lang="en-GB" sz="2000" dirty="0">
                <a:latin typeface="Times New Roman" panose="02020603050405020304" pitchFamily="18" charset="0"/>
                <a:cs typeface="Times New Roman" panose="02020603050405020304" pitchFamily="18" charset="0"/>
              </a:rPr>
              <a:t>all </a:t>
            </a:r>
            <a:r>
              <a:rPr lang="en-GB" sz="2000" dirty="0" smtClean="0">
                <a:latin typeface="Times New Roman" panose="02020603050405020304" pitchFamily="18" charset="0"/>
                <a:cs typeface="Times New Roman" panose="02020603050405020304" pitchFamily="18" charset="0"/>
              </a:rPr>
              <a:t>events (Blackburn</a:t>
            </a:r>
            <a:r>
              <a:rPr lang="en-GB" sz="2000" dirty="0">
                <a:latin typeface="Times New Roman" panose="02020603050405020304" pitchFamily="18" charset="0"/>
                <a:cs typeface="Times New Roman" panose="02020603050405020304" pitchFamily="18" charset="0"/>
              </a:rPr>
              <a:t>, 2013</a:t>
            </a:r>
            <a:r>
              <a:rPr lang="en-GB" sz="2000" dirty="0" smtClean="0">
                <a:latin typeface="Times New Roman" panose="02020603050405020304" pitchFamily="18" charset="0"/>
                <a:cs typeface="Times New Roman" panose="02020603050405020304" pitchFamily="18" charset="0"/>
              </a:rPr>
              <a:t>).</a:t>
            </a:r>
          </a:p>
          <a:p>
            <a:r>
              <a:rPr lang="en-GB" sz="2000" dirty="0" smtClean="0">
                <a:latin typeface="Times New Roman" panose="02020603050405020304" pitchFamily="18" charset="0"/>
                <a:cs typeface="Times New Roman" panose="02020603050405020304" pitchFamily="18" charset="0"/>
              </a:rPr>
              <a:t>Administrators should confirm schedule of all events. </a:t>
            </a:r>
          </a:p>
          <a:p>
            <a:r>
              <a:rPr lang="en-GB" sz="2000" dirty="0" smtClean="0">
                <a:latin typeface="Times New Roman" panose="02020603050405020304" pitchFamily="18" charset="0"/>
                <a:cs typeface="Times New Roman" panose="02020603050405020304" pitchFamily="18" charset="0"/>
              </a:rPr>
              <a:t>The local governance should approve special events. </a:t>
            </a:r>
          </a:p>
          <a:p>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494634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91548"/>
            <a:ext cx="8596668" cy="675861"/>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Transportation </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855305"/>
            <a:ext cx="8596668" cy="4186058"/>
          </a:xfrm>
        </p:spPr>
        <p:txBody>
          <a:bodyPr>
            <a:normAutofit/>
          </a:bodyPr>
          <a:lstStyle/>
          <a:p>
            <a:r>
              <a:rPr lang="en-GB" sz="2000" dirty="0" smtClean="0">
                <a:latin typeface="Times New Roman" panose="02020603050405020304" pitchFamily="18" charset="0"/>
                <a:cs typeface="Times New Roman" panose="02020603050405020304" pitchFamily="18" charset="0"/>
              </a:rPr>
              <a:t>Travel scheduling is important since it </a:t>
            </a:r>
            <a:r>
              <a:rPr lang="en-GB" sz="2000" dirty="0">
                <a:latin typeface="Times New Roman" panose="02020603050405020304" pitchFamily="18" charset="0"/>
                <a:cs typeface="Times New Roman" panose="02020603050405020304" pitchFamily="18" charset="0"/>
              </a:rPr>
              <a:t>saves </a:t>
            </a:r>
            <a:r>
              <a:rPr lang="en-GB" sz="2000" dirty="0" smtClean="0">
                <a:latin typeface="Times New Roman" panose="02020603050405020304" pitchFamily="18" charset="0"/>
                <a:cs typeface="Times New Roman" panose="02020603050405020304" pitchFamily="18" charset="0"/>
              </a:rPr>
              <a:t>time (</a:t>
            </a:r>
            <a:r>
              <a:rPr lang="en-GB" sz="2000" dirty="0">
                <a:latin typeface="Times New Roman" panose="02020603050405020304" pitchFamily="18" charset="0"/>
                <a:cs typeface="Times New Roman" panose="02020603050405020304" pitchFamily="18" charset="0"/>
              </a:rPr>
              <a:t>Blackburn, 2013).</a:t>
            </a:r>
          </a:p>
          <a:p>
            <a:r>
              <a:rPr lang="en-GB" sz="2000" dirty="0" smtClean="0">
                <a:latin typeface="Times New Roman" panose="02020603050405020304" pitchFamily="18" charset="0"/>
                <a:cs typeface="Times New Roman" panose="02020603050405020304" pitchFamily="18" charset="0"/>
              </a:rPr>
              <a:t>Communication is an important element in transportation. </a:t>
            </a:r>
            <a:endParaRPr lang="en-GB" sz="2000" dirty="0">
              <a:latin typeface="Times New Roman" panose="02020603050405020304" pitchFamily="18" charset="0"/>
              <a:cs typeface="Times New Roman" panose="02020603050405020304" pitchFamily="18" charset="0"/>
            </a:endParaRPr>
          </a:p>
          <a:p>
            <a:r>
              <a:rPr lang="en-GB" sz="2000" dirty="0" smtClean="0">
                <a:latin typeface="Times New Roman" panose="02020603050405020304" pitchFamily="18" charset="0"/>
                <a:cs typeface="Times New Roman" panose="02020603050405020304" pitchFamily="18" charset="0"/>
              </a:rPr>
              <a:t>The athletic director is expected to coordinate transport activities.</a:t>
            </a:r>
          </a:p>
          <a:p>
            <a:r>
              <a:rPr lang="en-GB" sz="2000" dirty="0" smtClean="0">
                <a:latin typeface="Times New Roman" panose="02020603050405020304" pitchFamily="18" charset="0"/>
                <a:cs typeface="Times New Roman" panose="02020603050405020304" pitchFamily="18" charset="0"/>
              </a:rPr>
              <a:t>Athletic directors are aware of activities conducted in all departments.  </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9974967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04800"/>
            <a:ext cx="8596668" cy="675861"/>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Technology</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942535"/>
            <a:ext cx="8596668" cy="5098828"/>
          </a:xfrm>
        </p:spPr>
        <p:txBody>
          <a:bodyPr>
            <a:normAutofit/>
          </a:bodyPr>
          <a:lstStyle/>
          <a:p>
            <a:r>
              <a:rPr lang="en-GB" sz="2000" dirty="0" smtClean="0">
                <a:latin typeface="Times New Roman" panose="02020603050405020304" pitchFamily="18" charset="0"/>
                <a:cs typeface="Times New Roman" panose="02020603050405020304" pitchFamily="18" charset="0"/>
              </a:rPr>
              <a:t>Professional development is complemented by use </a:t>
            </a:r>
            <a:r>
              <a:rPr lang="en-GB" sz="2000" dirty="0">
                <a:latin typeface="Times New Roman" panose="02020603050405020304" pitchFamily="18" charset="0"/>
                <a:cs typeface="Times New Roman" panose="02020603050405020304" pitchFamily="18" charset="0"/>
              </a:rPr>
              <a:t>of </a:t>
            </a:r>
            <a:r>
              <a:rPr lang="en-GB" sz="2000" dirty="0" smtClean="0">
                <a:latin typeface="Times New Roman" panose="02020603050405020304" pitchFamily="18" charset="0"/>
                <a:cs typeface="Times New Roman" panose="02020603050405020304" pitchFamily="18" charset="0"/>
              </a:rPr>
              <a:t>technology (Blackburn</a:t>
            </a:r>
            <a:r>
              <a:rPr lang="en-GB" sz="2000" dirty="0">
                <a:latin typeface="Times New Roman" panose="02020603050405020304" pitchFamily="18" charset="0"/>
                <a:cs typeface="Times New Roman" panose="02020603050405020304" pitchFamily="18" charset="0"/>
              </a:rPr>
              <a:t>, 2013</a:t>
            </a:r>
            <a:r>
              <a:rPr lang="en-GB" sz="2000" dirty="0" smtClean="0">
                <a:latin typeface="Times New Roman" panose="02020603050405020304" pitchFamily="18" charset="0"/>
                <a:cs typeface="Times New Roman" panose="02020603050405020304" pitchFamily="18" charset="0"/>
              </a:rPr>
              <a:t>). </a:t>
            </a:r>
            <a:endParaRPr lang="en-GB" sz="2000" dirty="0">
              <a:latin typeface="Times New Roman" panose="02020603050405020304" pitchFamily="18" charset="0"/>
              <a:cs typeface="Times New Roman" panose="02020603050405020304" pitchFamily="18" charset="0"/>
            </a:endParaRPr>
          </a:p>
          <a:p>
            <a:r>
              <a:rPr lang="en-GB" sz="2000" dirty="0" smtClean="0">
                <a:latin typeface="Times New Roman" panose="02020603050405020304" pitchFamily="18" charset="0"/>
                <a:cs typeface="Times New Roman" panose="02020603050405020304" pitchFamily="18" charset="0"/>
              </a:rPr>
              <a:t>Administrators should embrace the new technology in their operations. </a:t>
            </a:r>
            <a:endParaRPr lang="en-GB" sz="2000" dirty="0">
              <a:latin typeface="Times New Roman" panose="02020603050405020304" pitchFamily="18" charset="0"/>
              <a:cs typeface="Times New Roman" panose="02020603050405020304" pitchFamily="18" charset="0"/>
            </a:endParaRPr>
          </a:p>
          <a:p>
            <a:r>
              <a:rPr lang="en-GB" sz="2000" dirty="0" smtClean="0">
                <a:latin typeface="Times New Roman" panose="02020603050405020304" pitchFamily="18" charset="0"/>
                <a:cs typeface="Times New Roman" panose="02020603050405020304" pitchFamily="18" charset="0"/>
              </a:rPr>
              <a:t>E-learning allows people to learn everywhere at any given time. </a:t>
            </a:r>
          </a:p>
          <a:p>
            <a:r>
              <a:rPr lang="en-GB" sz="2000" dirty="0" smtClean="0">
                <a:latin typeface="Times New Roman" panose="02020603050405020304" pitchFamily="18" charset="0"/>
                <a:cs typeface="Times New Roman" panose="02020603050405020304" pitchFamily="18" charset="0"/>
              </a:rPr>
              <a:t>Coaches ought to take part in technology training to improve their skills. </a:t>
            </a:r>
          </a:p>
          <a:p>
            <a:endParaRPr lang="en-GB"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719537" y="3220074"/>
            <a:ext cx="9076265" cy="2796209"/>
          </a:xfrm>
          <a:prstGeom prst="rect">
            <a:avLst/>
          </a:prstGeom>
        </p:spPr>
      </p:pic>
    </p:spTree>
    <p:extLst>
      <p:ext uri="{BB962C8B-B14F-4D97-AF65-F5344CB8AC3E}">
        <p14:creationId xmlns:p14="http://schemas.microsoft.com/office/powerpoint/2010/main" xmlns="" val="9039929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9856" y="212034"/>
            <a:ext cx="8596668" cy="675862"/>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Contest Management</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643270"/>
            <a:ext cx="8596668" cy="4398093"/>
          </a:xfrm>
        </p:spPr>
        <p:txBody>
          <a:bodyPr>
            <a:normAutofit/>
          </a:bodyPr>
          <a:lstStyle/>
          <a:p>
            <a:r>
              <a:rPr lang="en-GB" sz="2000" dirty="0" smtClean="0">
                <a:latin typeface="Times New Roman" panose="02020603050405020304" pitchFamily="18" charset="0"/>
                <a:cs typeface="Times New Roman" panose="02020603050405020304" pitchFamily="18" charset="0"/>
              </a:rPr>
              <a:t>Contest management should be governed by an objective plan.</a:t>
            </a:r>
          </a:p>
          <a:p>
            <a:r>
              <a:rPr lang="en-GB" sz="2000" dirty="0" smtClean="0">
                <a:latin typeface="Times New Roman" panose="02020603050405020304" pitchFamily="18" charset="0"/>
                <a:cs typeface="Times New Roman" panose="02020603050405020304" pitchFamily="18" charset="0"/>
              </a:rPr>
              <a:t>Security should be provided on all events </a:t>
            </a:r>
            <a:r>
              <a:rPr lang="en-GB" sz="2000" dirty="0">
                <a:latin typeface="Times New Roman" panose="02020603050405020304" pitchFamily="18" charset="0"/>
                <a:cs typeface="Times New Roman" panose="02020603050405020304" pitchFamily="18" charset="0"/>
              </a:rPr>
              <a:t>or </a:t>
            </a:r>
            <a:r>
              <a:rPr lang="en-GB" sz="2000" dirty="0" smtClean="0">
                <a:latin typeface="Times New Roman" panose="02020603050405020304" pitchFamily="18" charset="0"/>
                <a:cs typeface="Times New Roman" panose="02020603050405020304" pitchFamily="18" charset="0"/>
              </a:rPr>
              <a:t>activities (</a:t>
            </a:r>
            <a:r>
              <a:rPr lang="en-GB" sz="2000" dirty="0">
                <a:latin typeface="Times New Roman" panose="02020603050405020304" pitchFamily="18" charset="0"/>
                <a:cs typeface="Times New Roman" panose="02020603050405020304" pitchFamily="18" charset="0"/>
              </a:rPr>
              <a:t>Blackburn, 2013</a:t>
            </a:r>
            <a:r>
              <a:rPr lang="en-GB" sz="2000" dirty="0" smtClean="0">
                <a:latin typeface="Times New Roman" panose="02020603050405020304" pitchFamily="18" charset="0"/>
                <a:cs typeface="Times New Roman" panose="02020603050405020304" pitchFamily="18" charset="0"/>
              </a:rPr>
              <a:t>). </a:t>
            </a:r>
          </a:p>
          <a:p>
            <a:r>
              <a:rPr lang="en-GB" sz="2000" dirty="0" smtClean="0">
                <a:latin typeface="Times New Roman" panose="02020603050405020304" pitchFamily="18" charset="0"/>
                <a:cs typeface="Times New Roman" panose="02020603050405020304" pitchFamily="18" charset="0"/>
              </a:rPr>
              <a:t>Directors and other officials should be notified of their security roles.</a:t>
            </a:r>
          </a:p>
          <a:p>
            <a:r>
              <a:rPr lang="en-GB" sz="2000" dirty="0" smtClean="0">
                <a:latin typeface="Times New Roman" panose="02020603050405020304" pitchFamily="18" charset="0"/>
                <a:cs typeface="Times New Roman" panose="02020603050405020304" pitchFamily="18" charset="0"/>
              </a:rPr>
              <a:t>Monitoring and directing are among vital security aspects.</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9673526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65044"/>
            <a:ext cx="8596668" cy="742122"/>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Legal and Safety</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49905" y="1581280"/>
            <a:ext cx="8596668" cy="3880773"/>
          </a:xfrm>
        </p:spPr>
        <p:txBody>
          <a:bodyPr>
            <a:normAutofit/>
          </a:bodyPr>
          <a:lstStyle/>
          <a:p>
            <a:r>
              <a:rPr lang="en-GB" sz="2000" dirty="0" smtClean="0">
                <a:latin typeface="Times New Roman" panose="02020603050405020304" pitchFamily="18" charset="0"/>
                <a:cs typeface="Times New Roman" panose="02020603050405020304" pitchFamily="18" charset="0"/>
              </a:rPr>
              <a:t>Legal and safety are vital since they promote unity in sporting activities. </a:t>
            </a:r>
          </a:p>
          <a:p>
            <a:r>
              <a:rPr lang="en-GB" sz="2000" dirty="0">
                <a:latin typeface="Times New Roman" panose="02020603050405020304" pitchFamily="18" charset="0"/>
                <a:cs typeface="Times New Roman" panose="02020603050405020304" pitchFamily="18" charset="0"/>
              </a:rPr>
              <a:t>Planning is the </a:t>
            </a:r>
            <a:r>
              <a:rPr lang="en-GB" sz="2000" dirty="0" smtClean="0">
                <a:latin typeface="Times New Roman" panose="02020603050405020304" pitchFamily="18" charset="0"/>
                <a:cs typeface="Times New Roman" panose="02020603050405020304" pitchFamily="18" charset="0"/>
              </a:rPr>
              <a:t>verge </a:t>
            </a:r>
            <a:r>
              <a:rPr lang="en-GB" sz="2000" dirty="0">
                <a:latin typeface="Times New Roman" panose="02020603050405020304" pitchFamily="18" charset="0"/>
                <a:cs typeface="Times New Roman" panose="02020603050405020304" pitchFamily="18" charset="0"/>
              </a:rPr>
              <a:t>legal duty that </a:t>
            </a:r>
            <a:r>
              <a:rPr lang="en-GB" sz="2000" dirty="0" smtClean="0">
                <a:latin typeface="Times New Roman" panose="02020603050405020304" pitchFamily="18" charset="0"/>
                <a:cs typeface="Times New Roman" panose="02020603050405020304" pitchFamily="18" charset="0"/>
              </a:rPr>
              <a:t>involves all </a:t>
            </a:r>
            <a:r>
              <a:rPr lang="en-GB" sz="2000" dirty="0">
                <a:latin typeface="Times New Roman" panose="02020603050405020304" pitchFamily="18" charset="0"/>
                <a:cs typeface="Times New Roman" panose="02020603050405020304" pitchFamily="18" charset="0"/>
              </a:rPr>
              <a:t>other </a:t>
            </a:r>
            <a:r>
              <a:rPr lang="en-GB" sz="2000" dirty="0" smtClean="0">
                <a:latin typeface="Times New Roman" panose="02020603050405020304" pitchFamily="18" charset="0"/>
                <a:cs typeface="Times New Roman" panose="02020603050405020304" pitchFamily="18" charset="0"/>
              </a:rPr>
              <a:t>duties (</a:t>
            </a:r>
            <a:r>
              <a:rPr lang="en-GB" sz="2000" dirty="0">
                <a:latin typeface="Times New Roman" panose="02020603050405020304" pitchFamily="18" charset="0"/>
                <a:cs typeface="Times New Roman" panose="02020603050405020304" pitchFamily="18" charset="0"/>
              </a:rPr>
              <a:t>Blackburn, 2013</a:t>
            </a:r>
            <a:r>
              <a:rPr lang="en-GB" sz="2000" dirty="0" smtClean="0">
                <a:latin typeface="Times New Roman" panose="02020603050405020304" pitchFamily="18" charset="0"/>
                <a:cs typeface="Times New Roman" panose="02020603050405020304" pitchFamily="18" charset="0"/>
              </a:rPr>
              <a:t>).</a:t>
            </a:r>
          </a:p>
          <a:p>
            <a:r>
              <a:rPr lang="en-GB" sz="2000" dirty="0" smtClean="0">
                <a:latin typeface="Times New Roman" panose="02020603050405020304" pitchFamily="18" charset="0"/>
                <a:cs typeface="Times New Roman" panose="02020603050405020304" pitchFamily="18" charset="0"/>
              </a:rPr>
              <a:t>Injuries are avoided through embracing legal and safety precautions. </a:t>
            </a:r>
          </a:p>
          <a:p>
            <a:r>
              <a:rPr lang="en-GB" sz="2000" dirty="0" smtClean="0">
                <a:latin typeface="Times New Roman" panose="02020603050405020304" pitchFamily="18" charset="0"/>
                <a:cs typeface="Times New Roman" panose="02020603050405020304" pitchFamily="18" charset="0"/>
              </a:rPr>
              <a:t>Safe participation is promoted through safety precautions. </a:t>
            </a:r>
            <a:endParaRPr lang="en-GB" sz="2000" dirty="0">
              <a:latin typeface="Times New Roman" panose="02020603050405020304" pitchFamily="18" charset="0"/>
              <a:cs typeface="Times New Roman" panose="02020603050405020304" pitchFamily="18" charset="0"/>
            </a:endParaRPr>
          </a:p>
          <a:p>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6243698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4569" y="357809"/>
            <a:ext cx="8596668" cy="715617"/>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Marketing and Fund-raising</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89875" y="1277714"/>
            <a:ext cx="8596668" cy="4172805"/>
          </a:xfrm>
        </p:spPr>
        <p:txBody>
          <a:bodyPr>
            <a:normAutofit/>
          </a:bodyPr>
          <a:lstStyle/>
          <a:p>
            <a:r>
              <a:rPr lang="en-GB" sz="2000" dirty="0" smtClean="0">
                <a:latin typeface="Times New Roman" panose="02020603050405020304" pitchFamily="18" charset="0"/>
                <a:cs typeface="Times New Roman" panose="02020603050405020304" pitchFamily="18" charset="0"/>
              </a:rPr>
              <a:t>Non-profit organizations employ a lot of people in the community.</a:t>
            </a:r>
          </a:p>
          <a:p>
            <a:r>
              <a:rPr lang="en-GB" sz="2000" dirty="0" smtClean="0">
                <a:latin typeface="Times New Roman" panose="02020603050405020304" pitchFamily="18" charset="0"/>
                <a:cs typeface="Times New Roman" panose="02020603050405020304" pitchFamily="18" charset="0"/>
              </a:rPr>
              <a:t>Booster clubs are vital aspects of relational marketing.</a:t>
            </a:r>
          </a:p>
          <a:p>
            <a:r>
              <a:rPr lang="en-GB" sz="2000" dirty="0" smtClean="0">
                <a:latin typeface="Times New Roman" panose="02020603050405020304" pitchFamily="18" charset="0"/>
                <a:cs typeface="Times New Roman" panose="02020603050405020304" pitchFamily="18" charset="0"/>
              </a:rPr>
              <a:t>Again, booster clubs support football and </a:t>
            </a:r>
            <a:r>
              <a:rPr lang="en-GB" sz="2000" dirty="0">
                <a:latin typeface="Times New Roman" panose="02020603050405020304" pitchFamily="18" charset="0"/>
                <a:cs typeface="Times New Roman" panose="02020603050405020304" pitchFamily="18" charset="0"/>
              </a:rPr>
              <a:t>basketball </a:t>
            </a:r>
            <a:r>
              <a:rPr lang="en-GB" sz="2000" dirty="0" smtClean="0">
                <a:latin typeface="Times New Roman" panose="02020603050405020304" pitchFamily="18" charset="0"/>
                <a:cs typeface="Times New Roman" panose="02020603050405020304" pitchFamily="18" charset="0"/>
              </a:rPr>
              <a:t>games </a:t>
            </a:r>
            <a:r>
              <a:rPr lang="en-GB" sz="2000" dirty="0">
                <a:latin typeface="Times New Roman" panose="02020603050405020304" pitchFamily="18" charset="0"/>
                <a:cs typeface="Times New Roman" panose="02020603050405020304" pitchFamily="18" charset="0"/>
              </a:rPr>
              <a:t>(Blackburn, 2013</a:t>
            </a:r>
            <a:r>
              <a:rPr lang="en-GB" sz="2000" dirty="0" smtClean="0">
                <a:latin typeface="Times New Roman" panose="02020603050405020304" pitchFamily="18" charset="0"/>
                <a:cs typeface="Times New Roman" panose="02020603050405020304" pitchFamily="18" charset="0"/>
              </a:rPr>
              <a:t>).</a:t>
            </a:r>
          </a:p>
          <a:p>
            <a:r>
              <a:rPr lang="en-GB" sz="2000" dirty="0" smtClean="0">
                <a:latin typeface="Times New Roman" panose="02020603050405020304" pitchFamily="18" charset="0"/>
                <a:cs typeface="Times New Roman" panose="02020603050405020304" pitchFamily="18" charset="0"/>
              </a:rPr>
              <a:t>The athletic administrator should consult the school board for approval. </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1226928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44558"/>
            <a:ext cx="8596668" cy="795130"/>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Budgeting and Purchasing</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49906" y="1103086"/>
            <a:ext cx="8596668" cy="5221356"/>
          </a:xfrm>
        </p:spPr>
        <p:txBody>
          <a:bodyPr>
            <a:normAutofit/>
          </a:bodyPr>
          <a:lstStyle/>
          <a:p>
            <a:r>
              <a:rPr lang="en-GB" sz="2000" dirty="0" smtClean="0">
                <a:latin typeface="Times New Roman" panose="02020603050405020304" pitchFamily="18" charset="0"/>
                <a:cs typeface="Times New Roman" panose="02020603050405020304" pitchFamily="18" charset="0"/>
              </a:rPr>
              <a:t>Budgeting is a critical aspect to consider in sporting activities. </a:t>
            </a:r>
          </a:p>
          <a:p>
            <a:r>
              <a:rPr lang="en-GB" sz="2000" dirty="0">
                <a:latin typeface="Times New Roman" panose="02020603050405020304" pitchFamily="18" charset="0"/>
                <a:cs typeface="Times New Roman" panose="02020603050405020304" pitchFamily="18" charset="0"/>
              </a:rPr>
              <a:t>According to duties </a:t>
            </a:r>
            <a:r>
              <a:rPr lang="en-GB" sz="2000" dirty="0" smtClean="0">
                <a:latin typeface="Times New Roman" panose="02020603050405020304" pitchFamily="18" charset="0"/>
                <a:cs typeface="Times New Roman" panose="02020603050405020304" pitchFamily="18" charset="0"/>
              </a:rPr>
              <a:t>Blackburn (2013), the athletic administrator should understand the budget structure. </a:t>
            </a:r>
          </a:p>
          <a:p>
            <a:r>
              <a:rPr lang="en-GB" sz="2000" dirty="0" smtClean="0">
                <a:latin typeface="Times New Roman" panose="02020603050405020304" pitchFamily="18" charset="0"/>
                <a:cs typeface="Times New Roman" panose="02020603050405020304" pitchFamily="18" charset="0"/>
              </a:rPr>
              <a:t>All stakeholders should be notified on how the budget looks like.</a:t>
            </a:r>
          </a:p>
          <a:p>
            <a:r>
              <a:rPr lang="en-GB" sz="2000" dirty="0" smtClean="0">
                <a:latin typeface="Times New Roman" panose="02020603050405020304" pitchFamily="18" charset="0"/>
                <a:cs typeface="Times New Roman" panose="02020603050405020304" pitchFamily="18" charset="0"/>
              </a:rPr>
              <a:t>Athletic administrators should modify the budget to meet new changes. </a:t>
            </a:r>
            <a:endParaRPr lang="en-GB" sz="2000" dirty="0">
              <a:latin typeface="Times New Roman" panose="02020603050405020304" pitchFamily="18" charset="0"/>
              <a:cs typeface="Times New Roman" panose="02020603050405020304" pitchFamily="18" charset="0"/>
            </a:endParaRPr>
          </a:p>
          <a:p>
            <a:endParaRPr lang="en-GB"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764420" y="3474968"/>
            <a:ext cx="8002840" cy="2584747"/>
          </a:xfrm>
          <a:prstGeom prst="rect">
            <a:avLst/>
          </a:prstGeom>
        </p:spPr>
      </p:pic>
    </p:spTree>
    <p:extLst>
      <p:ext uri="{BB962C8B-B14F-4D97-AF65-F5344CB8AC3E}">
        <p14:creationId xmlns:p14="http://schemas.microsoft.com/office/powerpoint/2010/main" xmlns="" val="19989591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51792"/>
            <a:ext cx="8596668" cy="702366"/>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Equipment</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20877" y="1074572"/>
            <a:ext cx="8596668" cy="5476419"/>
          </a:xfrm>
        </p:spPr>
        <p:txBody>
          <a:bodyPr>
            <a:normAutofit/>
          </a:bodyPr>
          <a:lstStyle/>
          <a:p>
            <a:r>
              <a:rPr lang="en-GB" sz="2000" dirty="0" smtClean="0">
                <a:latin typeface="Times New Roman" panose="02020603050405020304" pitchFamily="18" charset="0"/>
                <a:cs typeface="Times New Roman" panose="02020603050405020304" pitchFamily="18" charset="0"/>
              </a:rPr>
              <a:t>Athletic directors should select appropriate equipment for their students. </a:t>
            </a:r>
            <a:endParaRPr lang="en-GB" sz="2000" dirty="0">
              <a:latin typeface="Times New Roman" panose="02020603050405020304" pitchFamily="18" charset="0"/>
              <a:cs typeface="Times New Roman" panose="02020603050405020304" pitchFamily="18" charset="0"/>
            </a:endParaRPr>
          </a:p>
          <a:p>
            <a:r>
              <a:rPr lang="en-GB" sz="2000" dirty="0" smtClean="0">
                <a:latin typeface="Times New Roman" panose="02020603050405020304" pitchFamily="18" charset="0"/>
                <a:cs typeface="Times New Roman" panose="02020603050405020304" pitchFamily="18" charset="0"/>
              </a:rPr>
              <a:t>Equipment management allows success of </a:t>
            </a:r>
            <a:r>
              <a:rPr lang="en-GB" sz="2000" dirty="0">
                <a:latin typeface="Times New Roman" panose="02020603050405020304" pitchFamily="18" charset="0"/>
                <a:cs typeface="Times New Roman" panose="02020603050405020304" pitchFamily="18" charset="0"/>
              </a:rPr>
              <a:t>sporting </a:t>
            </a:r>
            <a:r>
              <a:rPr lang="en-GB" sz="2000" dirty="0" smtClean="0">
                <a:latin typeface="Times New Roman" panose="02020603050405020304" pitchFamily="18" charset="0"/>
                <a:cs typeface="Times New Roman" panose="02020603050405020304" pitchFamily="18" charset="0"/>
              </a:rPr>
              <a:t>activities (Blackburn</a:t>
            </a:r>
            <a:r>
              <a:rPr lang="en-GB" sz="2000" dirty="0">
                <a:latin typeface="Times New Roman" panose="02020603050405020304" pitchFamily="18" charset="0"/>
                <a:cs typeface="Times New Roman" panose="02020603050405020304" pitchFamily="18" charset="0"/>
              </a:rPr>
              <a:t>, </a:t>
            </a:r>
            <a:r>
              <a:rPr lang="en-GB" sz="2000" dirty="0" smtClean="0">
                <a:latin typeface="Times New Roman" panose="02020603050405020304" pitchFamily="18" charset="0"/>
                <a:cs typeface="Times New Roman" panose="02020603050405020304" pitchFamily="18" charset="0"/>
              </a:rPr>
              <a:t>2013</a:t>
            </a:r>
            <a:r>
              <a:rPr lang="en-GB" sz="2000" dirty="0">
                <a:latin typeface="Times New Roman" panose="02020603050405020304" pitchFamily="18" charset="0"/>
                <a:cs typeface="Times New Roman" panose="02020603050405020304" pitchFamily="18" charset="0"/>
              </a:rPr>
              <a:t>)</a:t>
            </a:r>
            <a:r>
              <a:rPr lang="en-GB" sz="2000" dirty="0" smtClean="0">
                <a:latin typeface="Times New Roman" panose="02020603050405020304" pitchFamily="18" charset="0"/>
                <a:cs typeface="Times New Roman" panose="02020603050405020304" pitchFamily="18" charset="0"/>
              </a:rPr>
              <a:t>.</a:t>
            </a:r>
          </a:p>
          <a:p>
            <a:r>
              <a:rPr lang="en-GB" sz="2000" dirty="0" smtClean="0">
                <a:latin typeface="Times New Roman" panose="02020603050405020304" pitchFamily="18" charset="0"/>
                <a:cs typeface="Times New Roman" panose="02020603050405020304" pitchFamily="18" charset="0"/>
              </a:rPr>
              <a:t>All equipment should be checked and verified to ensure they are safe.</a:t>
            </a:r>
          </a:p>
          <a:p>
            <a:r>
              <a:rPr lang="en-GB" sz="2000" dirty="0" smtClean="0">
                <a:latin typeface="Times New Roman" panose="02020603050405020304" pitchFamily="18" charset="0"/>
                <a:cs typeface="Times New Roman" panose="02020603050405020304" pitchFamily="18" charset="0"/>
              </a:rPr>
              <a:t>The appropriate uniforms should be selected depending on the event.</a:t>
            </a:r>
            <a:endParaRPr lang="en-GB" sz="2000" dirty="0">
              <a:latin typeface="Times New Roman" panose="02020603050405020304" pitchFamily="18" charset="0"/>
              <a:cs typeface="Times New Roman" panose="02020603050405020304" pitchFamily="18" charset="0"/>
            </a:endParaRPr>
          </a:p>
          <a:p>
            <a:endParaRPr lang="en-GB"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793448" y="3375478"/>
            <a:ext cx="8413657" cy="2608193"/>
          </a:xfrm>
          <a:prstGeom prst="rect">
            <a:avLst/>
          </a:prstGeom>
        </p:spPr>
      </p:pic>
    </p:spTree>
    <p:extLst>
      <p:ext uri="{BB962C8B-B14F-4D97-AF65-F5344CB8AC3E}">
        <p14:creationId xmlns:p14="http://schemas.microsoft.com/office/powerpoint/2010/main" xmlns="" val="30638517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98783"/>
            <a:ext cx="8596668" cy="689113"/>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Facilitie</a:t>
            </a:r>
            <a:r>
              <a:rPr lang="en-GB" sz="2800" dirty="0">
                <a:latin typeface="Times New Roman" panose="02020603050405020304" pitchFamily="18" charset="0"/>
                <a:cs typeface="Times New Roman" panose="02020603050405020304" pitchFamily="18" charset="0"/>
              </a:rPr>
              <a:t>s</a:t>
            </a:r>
          </a:p>
        </p:txBody>
      </p:sp>
      <p:sp>
        <p:nvSpPr>
          <p:cNvPr id="3" name="Content Placeholder 2"/>
          <p:cNvSpPr>
            <a:spLocks noGrp="1"/>
          </p:cNvSpPr>
          <p:nvPr>
            <p:ph idx="1"/>
          </p:nvPr>
        </p:nvSpPr>
        <p:spPr>
          <a:xfrm>
            <a:off x="677334" y="1815549"/>
            <a:ext cx="8596668" cy="4225814"/>
          </a:xfrm>
        </p:spPr>
        <p:txBody>
          <a:bodyPr>
            <a:normAutofit/>
          </a:bodyPr>
          <a:lstStyle/>
          <a:p>
            <a:r>
              <a:rPr lang="en-GB" sz="2000" dirty="0" smtClean="0">
                <a:latin typeface="Times New Roman" panose="02020603050405020304" pitchFamily="18" charset="0"/>
                <a:cs typeface="Times New Roman" panose="02020603050405020304" pitchFamily="18" charset="0"/>
              </a:rPr>
              <a:t>There are very many facilities that lead to the success of sports.</a:t>
            </a:r>
          </a:p>
          <a:p>
            <a:r>
              <a:rPr lang="en-GB" sz="2000" dirty="0" smtClean="0">
                <a:latin typeface="Times New Roman" panose="02020603050405020304" pitchFamily="18" charset="0"/>
                <a:cs typeface="Times New Roman" panose="02020603050405020304" pitchFamily="18" charset="0"/>
              </a:rPr>
              <a:t>Turf glass is essential for sporting fields (Blackburn, 2013).</a:t>
            </a:r>
          </a:p>
          <a:p>
            <a:r>
              <a:rPr lang="en-GB" sz="2000" dirty="0" smtClean="0">
                <a:latin typeface="Times New Roman" panose="02020603050405020304" pitchFamily="18" charset="0"/>
                <a:cs typeface="Times New Roman" panose="02020603050405020304" pitchFamily="18" charset="0"/>
              </a:rPr>
              <a:t>Turf glass is environmental friendly to the athlete students.</a:t>
            </a:r>
          </a:p>
          <a:p>
            <a:r>
              <a:rPr lang="en-GB" sz="2000" dirty="0" smtClean="0">
                <a:latin typeface="Times New Roman" panose="02020603050405020304" pitchFamily="18" charset="0"/>
                <a:cs typeface="Times New Roman" panose="02020603050405020304" pitchFamily="18" charset="0"/>
              </a:rPr>
              <a:t>It also has a better aroma and appearance. </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0145653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2800" dirty="0">
                <a:latin typeface="Times New Roman" panose="02020603050405020304" pitchFamily="18" charset="0"/>
                <a:cs typeface="Times New Roman" panose="02020603050405020304" pitchFamily="18" charset="0"/>
              </a:rPr>
              <a:t>Priority Issues Ahead in Interscholastic Sports</a:t>
            </a:r>
          </a:p>
        </p:txBody>
      </p:sp>
      <p:sp>
        <p:nvSpPr>
          <p:cNvPr id="3" name="Content Placeholder 2"/>
          <p:cNvSpPr>
            <a:spLocks noGrp="1"/>
          </p:cNvSpPr>
          <p:nvPr>
            <p:ph idx="1"/>
          </p:nvPr>
        </p:nvSpPr>
        <p:spPr>
          <a:xfrm>
            <a:off x="747672" y="1513475"/>
            <a:ext cx="8596668" cy="4697411"/>
          </a:xfrm>
        </p:spPr>
        <p:txBody>
          <a:bodyPr>
            <a:normAutofit/>
          </a:bodyPr>
          <a:lstStyle/>
          <a:p>
            <a:r>
              <a:rPr lang="en-GB" sz="2000" dirty="0" smtClean="0">
                <a:latin typeface="Times New Roman" panose="02020603050405020304" pitchFamily="18" charset="0"/>
                <a:cs typeface="Times New Roman" panose="02020603050405020304" pitchFamily="18" charset="0"/>
              </a:rPr>
              <a:t>Social networking have encouraged many Americans to participate in sports.</a:t>
            </a:r>
          </a:p>
          <a:p>
            <a:r>
              <a:rPr lang="en-GB" sz="2000" dirty="0" smtClean="0">
                <a:latin typeface="Times New Roman" panose="02020603050405020304" pitchFamily="18" charset="0"/>
                <a:cs typeface="Times New Roman" panose="02020603050405020304" pitchFamily="18" charset="0"/>
              </a:rPr>
              <a:t>High school athletes have increased specialization in sports.</a:t>
            </a:r>
          </a:p>
          <a:p>
            <a:r>
              <a:rPr lang="en-GB" sz="2000" dirty="0" smtClean="0">
                <a:latin typeface="Times New Roman" panose="02020603050405020304" pitchFamily="18" charset="0"/>
                <a:cs typeface="Times New Roman" panose="02020603050405020304" pitchFamily="18" charset="0"/>
              </a:rPr>
              <a:t>Budgets have increased in </a:t>
            </a:r>
            <a:r>
              <a:rPr lang="en-GB" sz="2000" dirty="0">
                <a:latin typeface="Times New Roman" panose="02020603050405020304" pitchFamily="18" charset="0"/>
                <a:cs typeface="Times New Roman" panose="02020603050405020304" pitchFamily="18" charset="0"/>
              </a:rPr>
              <a:t>sporting </a:t>
            </a:r>
            <a:r>
              <a:rPr lang="en-GB" sz="2000" dirty="0" smtClean="0">
                <a:latin typeface="Times New Roman" panose="02020603050405020304" pitchFamily="18" charset="0"/>
                <a:cs typeface="Times New Roman" panose="02020603050405020304" pitchFamily="18" charset="0"/>
              </a:rPr>
              <a:t>activities (Blackburn</a:t>
            </a:r>
            <a:r>
              <a:rPr lang="en-GB" sz="2000" dirty="0">
                <a:latin typeface="Times New Roman" panose="02020603050405020304" pitchFamily="18" charset="0"/>
                <a:cs typeface="Times New Roman" panose="02020603050405020304" pitchFamily="18" charset="0"/>
              </a:rPr>
              <a:t>, 2013</a:t>
            </a:r>
            <a:r>
              <a:rPr lang="en-GB" sz="2000" dirty="0" smtClean="0">
                <a:latin typeface="Times New Roman" panose="02020603050405020304" pitchFamily="18" charset="0"/>
                <a:cs typeface="Times New Roman" panose="02020603050405020304" pitchFamily="18" charset="0"/>
              </a:rPr>
              <a:t>).</a:t>
            </a:r>
          </a:p>
          <a:p>
            <a:r>
              <a:rPr lang="en-GB" sz="2000" dirty="0" smtClean="0">
                <a:latin typeface="Times New Roman" panose="02020603050405020304" pitchFamily="18" charset="0"/>
                <a:cs typeface="Times New Roman" panose="02020603050405020304" pitchFamily="18" charset="0"/>
              </a:rPr>
              <a:t>Coaches have been keen to use technology in sports. </a:t>
            </a:r>
          </a:p>
          <a:p>
            <a:endParaRPr lang="en-GB"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747673" y="3481565"/>
            <a:ext cx="7181205" cy="2982540"/>
          </a:xfrm>
          <a:prstGeom prst="rect">
            <a:avLst/>
          </a:prstGeom>
        </p:spPr>
      </p:pic>
    </p:spTree>
    <p:extLst>
      <p:ext uri="{BB962C8B-B14F-4D97-AF65-F5344CB8AC3E}">
        <p14:creationId xmlns:p14="http://schemas.microsoft.com/office/powerpoint/2010/main" xmlns="" val="14881079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38540"/>
            <a:ext cx="8596668" cy="530086"/>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Conclusion</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05055" y="1670258"/>
            <a:ext cx="8596668" cy="3880773"/>
          </a:xfrm>
        </p:spPr>
        <p:txBody>
          <a:bodyPr>
            <a:normAutofit/>
          </a:bodyPr>
          <a:lstStyle/>
          <a:p>
            <a:r>
              <a:rPr lang="en-GB" sz="2000" dirty="0" smtClean="0">
                <a:latin typeface="Times New Roman" panose="02020603050405020304" pitchFamily="18" charset="0"/>
                <a:cs typeface="Times New Roman" panose="02020603050405020304" pitchFamily="18" charset="0"/>
              </a:rPr>
              <a:t>Sporting activities are sources of entertainment in America. </a:t>
            </a:r>
          </a:p>
          <a:p>
            <a:r>
              <a:rPr lang="en-GB" sz="2000" dirty="0" smtClean="0">
                <a:latin typeface="Times New Roman" panose="02020603050405020304" pitchFamily="18" charset="0"/>
                <a:cs typeface="Times New Roman" panose="02020603050405020304" pitchFamily="18" charset="0"/>
              </a:rPr>
              <a:t>The management of sports should be improved.</a:t>
            </a:r>
          </a:p>
          <a:p>
            <a:r>
              <a:rPr lang="en-GB" sz="2000" dirty="0" smtClean="0">
                <a:latin typeface="Times New Roman" panose="02020603050405020304" pitchFamily="18" charset="0"/>
                <a:cs typeface="Times New Roman" panose="02020603050405020304" pitchFamily="18" charset="0"/>
              </a:rPr>
              <a:t>Coaches and athletic administrators should work together to improve sports. </a:t>
            </a:r>
            <a:endParaRPr lang="en-GB" sz="2000" dirty="0">
              <a:latin typeface="Times New Roman" panose="02020603050405020304" pitchFamily="18" charset="0"/>
              <a:cs typeface="Times New Roman" panose="02020603050405020304" pitchFamily="18" charset="0"/>
            </a:endParaRPr>
          </a:p>
          <a:p>
            <a:r>
              <a:rPr lang="en-GB" sz="2000" dirty="0" smtClean="0">
                <a:latin typeface="Times New Roman" panose="02020603050405020304" pitchFamily="18" charset="0"/>
                <a:cs typeface="Times New Roman" panose="02020603050405020304" pitchFamily="18" charset="0"/>
              </a:rPr>
              <a:t>Athletic administrators and students should also coordinate on the same. </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7589760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25289"/>
            <a:ext cx="8596668" cy="689112"/>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References</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776276"/>
            <a:ext cx="8596668" cy="3880773"/>
          </a:xfrm>
        </p:spPr>
        <p:txBody>
          <a:bodyPr>
            <a:normAutofit/>
          </a:bodyPr>
          <a:lstStyle/>
          <a:p>
            <a:r>
              <a:rPr lang="en-GB" sz="2000" dirty="0">
                <a:latin typeface="Times New Roman" panose="02020603050405020304" pitchFamily="18" charset="0"/>
                <a:cs typeface="Times New Roman" panose="02020603050405020304" pitchFamily="18" charset="0"/>
              </a:rPr>
              <a:t>Blackburn, M. L. (2013). </a:t>
            </a:r>
            <a:r>
              <a:rPr lang="en-GB" sz="2000" i="1" dirty="0">
                <a:latin typeface="Times New Roman" panose="02020603050405020304" pitchFamily="18" charset="0"/>
                <a:cs typeface="Times New Roman" panose="02020603050405020304" pitchFamily="18" charset="0"/>
              </a:rPr>
              <a:t>NIAAA's guide to interscholastic athletic administration</a:t>
            </a:r>
            <a:r>
              <a:rPr lang="en-GB" sz="2000" dirty="0">
                <a:latin typeface="Times New Roman" panose="02020603050405020304" pitchFamily="18" charset="0"/>
                <a:cs typeface="Times New Roman" panose="02020603050405020304" pitchFamily="18" charset="0"/>
              </a:rPr>
              <a:t>. Human Kinetics.</a:t>
            </a:r>
          </a:p>
        </p:txBody>
      </p:sp>
    </p:spTree>
    <p:extLst>
      <p:ext uri="{BB962C8B-B14F-4D97-AF65-F5344CB8AC3E}">
        <p14:creationId xmlns:p14="http://schemas.microsoft.com/office/powerpoint/2010/main" xmlns="" val="148908303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377</TotalTime>
  <Words>1735</Words>
  <Application>Microsoft Office PowerPoint</Application>
  <PresentationFormat>Custom</PresentationFormat>
  <Paragraphs>123</Paragraphs>
  <Slides>20</Slides>
  <Notes>17</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Facet</vt:lpstr>
      <vt:lpstr>         Name: Kin 6500 05/03/2019 Leadership Orientation.    Quote: ‘‘However, technology and societal demands on sports have undergone massive changes’’ (Blackburn, 2013).  </vt:lpstr>
      <vt:lpstr>Introduction</vt:lpstr>
      <vt:lpstr>Philosophy</vt:lpstr>
      <vt:lpstr>Communication and Accessibility </vt:lpstr>
      <vt:lpstr>Personal Management </vt:lpstr>
      <vt:lpstr>Student-Athlete development </vt:lpstr>
      <vt:lpstr>Program Management</vt:lpstr>
      <vt:lpstr>Allied Educational Services</vt:lpstr>
      <vt:lpstr>Scheduling Considerations</vt:lpstr>
      <vt:lpstr>Transportation </vt:lpstr>
      <vt:lpstr>Technology</vt:lpstr>
      <vt:lpstr>Contest Management</vt:lpstr>
      <vt:lpstr>Legal and Safety</vt:lpstr>
      <vt:lpstr>Marketing and Fund-raising</vt:lpstr>
      <vt:lpstr>Budgeting and Purchasing</vt:lpstr>
      <vt:lpstr>Equipment</vt:lpstr>
      <vt:lpstr>Facilities</vt:lpstr>
      <vt:lpstr>Priority Issues Ahead in Interscholastic Sports</vt:lpstr>
      <vt:lpstr>Conclusion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Kinetics</dc:title>
  <dc:creator>Antony</dc:creator>
  <cp:lastModifiedBy>ADM</cp:lastModifiedBy>
  <cp:revision>43</cp:revision>
  <dcterms:created xsi:type="dcterms:W3CDTF">2019-05-03T05:17:18Z</dcterms:created>
  <dcterms:modified xsi:type="dcterms:W3CDTF">2019-05-03T11:38:45Z</dcterms:modified>
</cp:coreProperties>
</file>